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  <p:sldMasterId id="2147483663" r:id="rId3"/>
    <p:sldMasterId id="2147483669" r:id="rId4"/>
  </p:sldMasterIdLst>
  <p:notesMasterIdLst>
    <p:notesMasterId r:id="rId34"/>
  </p:notesMasterIdLst>
  <p:sldIdLst>
    <p:sldId id="258" r:id="rId5"/>
    <p:sldId id="357" r:id="rId6"/>
    <p:sldId id="273" r:id="rId7"/>
    <p:sldId id="262" r:id="rId8"/>
    <p:sldId id="337" r:id="rId9"/>
    <p:sldId id="354" r:id="rId10"/>
    <p:sldId id="353" r:id="rId11"/>
    <p:sldId id="351" r:id="rId12"/>
    <p:sldId id="355" r:id="rId13"/>
    <p:sldId id="332" r:id="rId14"/>
    <p:sldId id="345" r:id="rId15"/>
    <p:sldId id="352" r:id="rId16"/>
    <p:sldId id="348" r:id="rId17"/>
    <p:sldId id="359" r:id="rId18"/>
    <p:sldId id="370" r:id="rId19"/>
    <p:sldId id="358" r:id="rId20"/>
    <p:sldId id="341" r:id="rId21"/>
    <p:sldId id="313" r:id="rId22"/>
    <p:sldId id="314" r:id="rId23"/>
    <p:sldId id="315" r:id="rId24"/>
    <p:sldId id="343" r:id="rId25"/>
    <p:sldId id="363" r:id="rId26"/>
    <p:sldId id="365" r:id="rId27"/>
    <p:sldId id="347" r:id="rId28"/>
    <p:sldId id="366" r:id="rId29"/>
    <p:sldId id="367" r:id="rId30"/>
    <p:sldId id="368" r:id="rId31"/>
    <p:sldId id="369" r:id="rId32"/>
    <p:sldId id="271" r:id="rId33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ie Bussey" initials="JB" lastIdx="22" clrIdx="0">
    <p:extLst/>
  </p:cmAuthor>
  <p:cmAuthor id="2" name="chakib fehmi" initials="" lastIdx="8" clrIdx="1"/>
  <p:cmAuthor id="3" name="Imad" initials="IEA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50E"/>
    <a:srgbClr val="C2113A"/>
    <a:srgbClr val="833E90"/>
    <a:srgbClr val="FC8A0E"/>
    <a:srgbClr val="FCC00E"/>
    <a:srgbClr val="002A6C"/>
    <a:srgbClr val="C0504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1" autoAdjust="0"/>
    <p:restoredTop sz="93594" autoAdjust="0"/>
  </p:normalViewPr>
  <p:slideViewPr>
    <p:cSldViewPr snapToGrid="0" snapToObjects="1">
      <p:cViewPr varScale="1">
        <p:scale>
          <a:sx n="77" d="100"/>
          <a:sy n="77" d="100"/>
        </p:scale>
        <p:origin x="25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492FE0-0B30-495B-A93C-94A65FA1987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DCFFB7-4DB1-4F7D-998D-8E1949049750}">
      <dgm:prSet phldrT="[Text]"/>
      <dgm:spPr>
        <a:solidFill>
          <a:srgbClr val="833E90"/>
        </a:solidFill>
      </dgm:spPr>
      <dgm:t>
        <a:bodyPr/>
        <a:lstStyle/>
        <a:p>
          <a:r>
            <a:rPr lang="en-US" smtClean="0"/>
            <a:t>Positive</a:t>
          </a:r>
          <a:endParaRPr lang="en-US" dirty="0"/>
        </a:p>
      </dgm:t>
    </dgm:pt>
    <dgm:pt modelId="{4E5C84A3-C168-4A27-BFEC-12162A71DA91}" type="parTrans" cxnId="{47340E30-3E68-4F81-8056-0E80ACD96DDD}">
      <dgm:prSet/>
      <dgm:spPr/>
      <dgm:t>
        <a:bodyPr/>
        <a:lstStyle/>
        <a:p>
          <a:endParaRPr lang="en-US"/>
        </a:p>
      </dgm:t>
    </dgm:pt>
    <dgm:pt modelId="{FCFE2421-88D6-4624-9E21-AAFB605A93D8}" type="sibTrans" cxnId="{47340E30-3E68-4F81-8056-0E80ACD96DDD}">
      <dgm:prSet/>
      <dgm:spPr/>
      <dgm:t>
        <a:bodyPr/>
        <a:lstStyle/>
        <a:p>
          <a:endParaRPr lang="en-US"/>
        </a:p>
      </dgm:t>
    </dgm:pt>
    <dgm:pt modelId="{C6F57349-D173-49EE-B12F-8F1A1CBF75E0}">
      <dgm:prSet phldrT="[Text]" custT="1"/>
      <dgm:spPr>
        <a:solidFill>
          <a:srgbClr val="00B0F0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La joie</a:t>
          </a:r>
          <a:endParaRPr lang="en-US" sz="1600" dirty="0">
            <a:solidFill>
              <a:schemeClr val="bg1"/>
            </a:solidFill>
          </a:endParaRPr>
        </a:p>
      </dgm:t>
    </dgm:pt>
    <dgm:pt modelId="{39A0CD86-CDCB-41CC-B1B7-0C9AE0D7385C}" type="parTrans" cxnId="{F0AA70E5-9224-414C-BDE8-2FF345825293}">
      <dgm:prSet/>
      <dgm:spPr/>
      <dgm:t>
        <a:bodyPr/>
        <a:lstStyle/>
        <a:p>
          <a:endParaRPr lang="en-US"/>
        </a:p>
      </dgm:t>
    </dgm:pt>
    <dgm:pt modelId="{0BDBE994-6E22-442E-817B-8981E7A0EB70}" type="sibTrans" cxnId="{F0AA70E5-9224-414C-BDE8-2FF345825293}">
      <dgm:prSet/>
      <dgm:spPr/>
      <dgm:t>
        <a:bodyPr/>
        <a:lstStyle/>
        <a:p>
          <a:endParaRPr lang="en-US"/>
        </a:p>
      </dgm:t>
    </dgm:pt>
    <dgm:pt modelId="{F5B10673-6032-4A7B-BA4A-C7BB3F54B2AE}">
      <dgm:prSet phldrT="[Text]" custT="1"/>
      <dgm:spPr>
        <a:solidFill>
          <a:srgbClr val="00B0F0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Le </a:t>
          </a:r>
          <a:r>
            <a:rPr lang="en-US" sz="1600" dirty="0" err="1" smtClean="0">
              <a:solidFill>
                <a:schemeClr val="bg1"/>
              </a:solidFill>
            </a:rPr>
            <a:t>désir</a:t>
          </a:r>
          <a:endParaRPr lang="en-US" sz="1600" dirty="0">
            <a:solidFill>
              <a:schemeClr val="bg1"/>
            </a:solidFill>
          </a:endParaRPr>
        </a:p>
      </dgm:t>
    </dgm:pt>
    <dgm:pt modelId="{AE00E2FA-45D9-4B7C-B4BB-EFA62D70E02A}" type="parTrans" cxnId="{791FB221-BAF4-472B-A5FD-DF38D34CA3F0}">
      <dgm:prSet/>
      <dgm:spPr/>
      <dgm:t>
        <a:bodyPr/>
        <a:lstStyle/>
        <a:p>
          <a:endParaRPr lang="en-US"/>
        </a:p>
      </dgm:t>
    </dgm:pt>
    <dgm:pt modelId="{C487C3F7-2A1B-43C0-9B8C-685BC98DA540}" type="sibTrans" cxnId="{791FB221-BAF4-472B-A5FD-DF38D34CA3F0}">
      <dgm:prSet/>
      <dgm:spPr/>
      <dgm:t>
        <a:bodyPr/>
        <a:lstStyle/>
        <a:p>
          <a:endParaRPr lang="en-US"/>
        </a:p>
      </dgm:t>
    </dgm:pt>
    <dgm:pt modelId="{F2318F32-CCA5-4DE7-91EC-7FDC0C748573}">
      <dgm:prSet phldrT="[Text]"/>
      <dgm:spPr>
        <a:solidFill>
          <a:srgbClr val="C2113A"/>
        </a:solidFill>
      </dgm:spPr>
      <dgm:t>
        <a:bodyPr/>
        <a:lstStyle/>
        <a:p>
          <a:r>
            <a:rPr lang="en-US" dirty="0" err="1" smtClean="0"/>
            <a:t>Négative</a:t>
          </a:r>
          <a:endParaRPr lang="en-US" dirty="0"/>
        </a:p>
      </dgm:t>
    </dgm:pt>
    <dgm:pt modelId="{EFC69CA8-EAAF-41C8-A32B-1F8F2C901E5C}" type="parTrans" cxnId="{106C770F-C180-4335-8DFD-3D284B755303}">
      <dgm:prSet/>
      <dgm:spPr/>
      <dgm:t>
        <a:bodyPr/>
        <a:lstStyle/>
        <a:p>
          <a:endParaRPr lang="en-US"/>
        </a:p>
      </dgm:t>
    </dgm:pt>
    <dgm:pt modelId="{646753E7-0C16-41E9-ACAE-F85C2041CD3E}" type="sibTrans" cxnId="{106C770F-C180-4335-8DFD-3D284B755303}">
      <dgm:prSet/>
      <dgm:spPr/>
      <dgm:t>
        <a:bodyPr/>
        <a:lstStyle/>
        <a:p>
          <a:endParaRPr lang="en-US"/>
        </a:p>
      </dgm:t>
    </dgm:pt>
    <dgm:pt modelId="{017F21D5-8513-4A15-8997-211B22627934}">
      <dgm:prSet phldrT="[Text]" custT="1"/>
      <dgm:spPr>
        <a:solidFill>
          <a:srgbClr val="FC750E">
            <a:alpha val="90000"/>
          </a:srgbClr>
        </a:solidFill>
        <a:ln>
          <a:solidFill>
            <a:srgbClr val="FC750E"/>
          </a:solidFill>
        </a:ln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La </a:t>
          </a:r>
          <a:r>
            <a:rPr lang="en-US" sz="1600" dirty="0" err="1" smtClean="0">
              <a:solidFill>
                <a:schemeClr val="bg1"/>
              </a:solidFill>
            </a:rPr>
            <a:t>peur</a:t>
          </a:r>
          <a:endParaRPr lang="en-US" sz="1600" dirty="0">
            <a:solidFill>
              <a:schemeClr val="bg1"/>
            </a:solidFill>
          </a:endParaRPr>
        </a:p>
      </dgm:t>
    </dgm:pt>
    <dgm:pt modelId="{C1B0477C-467B-4B90-9D49-F6CF2D33EB6C}" type="parTrans" cxnId="{F42ACE31-E57B-425D-BA28-6EB019F0953A}">
      <dgm:prSet/>
      <dgm:spPr/>
      <dgm:t>
        <a:bodyPr/>
        <a:lstStyle/>
        <a:p>
          <a:endParaRPr lang="en-US"/>
        </a:p>
      </dgm:t>
    </dgm:pt>
    <dgm:pt modelId="{C50FB507-DA31-49B7-AE5B-CA7E48F8FB70}" type="sibTrans" cxnId="{F42ACE31-E57B-425D-BA28-6EB019F0953A}">
      <dgm:prSet/>
      <dgm:spPr/>
      <dgm:t>
        <a:bodyPr/>
        <a:lstStyle/>
        <a:p>
          <a:endParaRPr lang="en-US"/>
        </a:p>
      </dgm:t>
    </dgm:pt>
    <dgm:pt modelId="{0E1FE0F4-16EF-498D-AC74-09CDC05AD279}">
      <dgm:prSet phldrT="[Text]" custT="1"/>
      <dgm:spPr>
        <a:solidFill>
          <a:srgbClr val="FC750E">
            <a:alpha val="90000"/>
          </a:srgbClr>
        </a:solidFill>
        <a:ln>
          <a:solidFill>
            <a:srgbClr val="FC750E"/>
          </a:solidFill>
        </a:ln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La </a:t>
          </a:r>
        </a:p>
        <a:p>
          <a:r>
            <a:rPr lang="en-US" sz="1600" dirty="0" err="1" smtClean="0">
              <a:solidFill>
                <a:schemeClr val="bg1"/>
              </a:solidFill>
            </a:rPr>
            <a:t>colère</a:t>
          </a:r>
          <a:endParaRPr lang="en-US" sz="1600" dirty="0" smtClean="0">
            <a:solidFill>
              <a:schemeClr val="bg1"/>
            </a:solidFill>
          </a:endParaRPr>
        </a:p>
      </dgm:t>
    </dgm:pt>
    <dgm:pt modelId="{E13F83AE-ECE4-43CB-B144-559E36CD54B0}" type="parTrans" cxnId="{B16C3A7E-D165-401A-9A43-630938BAD5D0}">
      <dgm:prSet/>
      <dgm:spPr/>
      <dgm:t>
        <a:bodyPr/>
        <a:lstStyle/>
        <a:p>
          <a:endParaRPr lang="en-US"/>
        </a:p>
      </dgm:t>
    </dgm:pt>
    <dgm:pt modelId="{8D797076-2313-4D38-9845-ADD8F631E2DB}" type="sibTrans" cxnId="{B16C3A7E-D165-401A-9A43-630938BAD5D0}">
      <dgm:prSet/>
      <dgm:spPr/>
      <dgm:t>
        <a:bodyPr/>
        <a:lstStyle/>
        <a:p>
          <a:endParaRPr lang="en-US"/>
        </a:p>
      </dgm:t>
    </dgm:pt>
    <dgm:pt modelId="{7DF3733E-1496-46F4-A0CD-D9BD6FCF14D6}">
      <dgm:prSet custT="1"/>
      <dgm:spPr>
        <a:solidFill>
          <a:srgbClr val="FC750E">
            <a:alpha val="90000"/>
          </a:srgbClr>
        </a:solidFill>
        <a:ln>
          <a:solidFill>
            <a:srgbClr val="FC750E"/>
          </a:solidFill>
        </a:ln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La surprise</a:t>
          </a:r>
          <a:endParaRPr lang="en-US" sz="1600" dirty="0">
            <a:solidFill>
              <a:schemeClr val="bg1"/>
            </a:solidFill>
          </a:endParaRPr>
        </a:p>
      </dgm:t>
    </dgm:pt>
    <dgm:pt modelId="{B8ACE541-EF4F-47A7-A5F4-15B1C300596B}" type="parTrans" cxnId="{C384F188-E83E-4154-B454-9C511795F278}">
      <dgm:prSet/>
      <dgm:spPr/>
      <dgm:t>
        <a:bodyPr/>
        <a:lstStyle/>
        <a:p>
          <a:endParaRPr lang="en-US"/>
        </a:p>
      </dgm:t>
    </dgm:pt>
    <dgm:pt modelId="{0B69C3ED-0193-46FC-B1B6-DADBC8293051}" type="sibTrans" cxnId="{C384F188-E83E-4154-B454-9C511795F278}">
      <dgm:prSet/>
      <dgm:spPr/>
      <dgm:t>
        <a:bodyPr/>
        <a:lstStyle/>
        <a:p>
          <a:endParaRPr lang="en-US"/>
        </a:p>
      </dgm:t>
    </dgm:pt>
    <dgm:pt modelId="{A54B6EF8-7D94-4A80-A7DB-C6F8AE91E1A0}">
      <dgm:prSet custT="1"/>
      <dgm:spPr>
        <a:solidFill>
          <a:srgbClr val="FC750E">
            <a:alpha val="90000"/>
          </a:srgbClr>
        </a:solidFill>
        <a:ln>
          <a:solidFill>
            <a:srgbClr val="FC750E"/>
          </a:solidFill>
        </a:ln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La </a:t>
          </a:r>
          <a:r>
            <a:rPr lang="en-US" sz="1600" dirty="0" err="1" smtClean="0">
              <a:solidFill>
                <a:schemeClr val="bg1"/>
              </a:solidFill>
            </a:rPr>
            <a:t>tristesse</a:t>
          </a:r>
          <a:endParaRPr lang="en-US" sz="1600" dirty="0">
            <a:solidFill>
              <a:schemeClr val="bg1"/>
            </a:solidFill>
          </a:endParaRPr>
        </a:p>
      </dgm:t>
    </dgm:pt>
    <dgm:pt modelId="{C9C59107-BCD1-4AC4-84C1-8F560F02ECD7}" type="parTrans" cxnId="{34F41DC9-03D6-43E2-8926-6986B447E07A}">
      <dgm:prSet/>
      <dgm:spPr/>
      <dgm:t>
        <a:bodyPr/>
        <a:lstStyle/>
        <a:p>
          <a:endParaRPr lang="en-US"/>
        </a:p>
      </dgm:t>
    </dgm:pt>
    <dgm:pt modelId="{C94C5924-FBFF-4B76-871E-C235AECF462D}" type="sibTrans" cxnId="{34F41DC9-03D6-43E2-8926-6986B447E07A}">
      <dgm:prSet/>
      <dgm:spPr/>
      <dgm:t>
        <a:bodyPr/>
        <a:lstStyle/>
        <a:p>
          <a:endParaRPr lang="en-US"/>
        </a:p>
      </dgm:t>
    </dgm:pt>
    <dgm:pt modelId="{DEE8997C-157D-4CA0-BC1E-941BAC83FE3A}" type="pres">
      <dgm:prSet presAssocID="{25492FE0-0B30-495B-A93C-94A65FA1987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F739DCE-1A06-4548-8113-6ACD08A2ECFE}" type="pres">
      <dgm:prSet presAssocID="{9FDCFFB7-4DB1-4F7D-998D-8E1949049750}" presName="root" presStyleCnt="0"/>
      <dgm:spPr/>
    </dgm:pt>
    <dgm:pt modelId="{95B444A9-00B7-411A-AACE-4E87A1956D06}" type="pres">
      <dgm:prSet presAssocID="{9FDCFFB7-4DB1-4F7D-998D-8E1949049750}" presName="rootComposite" presStyleCnt="0"/>
      <dgm:spPr/>
    </dgm:pt>
    <dgm:pt modelId="{DE7E6825-CC0D-478B-9AB5-ADDDCC8173B6}" type="pres">
      <dgm:prSet presAssocID="{9FDCFFB7-4DB1-4F7D-998D-8E1949049750}" presName="rootText" presStyleLbl="node1" presStyleIdx="0" presStyleCnt="2"/>
      <dgm:spPr/>
      <dgm:t>
        <a:bodyPr/>
        <a:lstStyle/>
        <a:p>
          <a:endParaRPr lang="en-US"/>
        </a:p>
      </dgm:t>
    </dgm:pt>
    <dgm:pt modelId="{A284D009-57DF-487D-A310-AC32A4144384}" type="pres">
      <dgm:prSet presAssocID="{9FDCFFB7-4DB1-4F7D-998D-8E1949049750}" presName="rootConnector" presStyleLbl="node1" presStyleIdx="0" presStyleCnt="2"/>
      <dgm:spPr/>
      <dgm:t>
        <a:bodyPr/>
        <a:lstStyle/>
        <a:p>
          <a:endParaRPr lang="en-US"/>
        </a:p>
      </dgm:t>
    </dgm:pt>
    <dgm:pt modelId="{7BBFE456-9E9F-493D-88F5-E1FEDC56F80C}" type="pres">
      <dgm:prSet presAssocID="{9FDCFFB7-4DB1-4F7D-998D-8E1949049750}" presName="childShape" presStyleCnt="0"/>
      <dgm:spPr/>
    </dgm:pt>
    <dgm:pt modelId="{9EDD0674-99E1-44A9-82A4-4844FF0294CD}" type="pres">
      <dgm:prSet presAssocID="{39A0CD86-CDCB-41CC-B1B7-0C9AE0D7385C}" presName="Name13" presStyleLbl="parChTrans1D2" presStyleIdx="0" presStyleCnt="6"/>
      <dgm:spPr/>
      <dgm:t>
        <a:bodyPr/>
        <a:lstStyle/>
        <a:p>
          <a:endParaRPr lang="en-US"/>
        </a:p>
      </dgm:t>
    </dgm:pt>
    <dgm:pt modelId="{B8195475-0D2A-40A7-AE7D-05AD97CC43B7}" type="pres">
      <dgm:prSet presAssocID="{C6F57349-D173-49EE-B12F-8F1A1CBF75E0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C94701-8110-4845-B61C-2213E05948C9}" type="pres">
      <dgm:prSet presAssocID="{AE00E2FA-45D9-4B7C-B4BB-EFA62D70E02A}" presName="Name13" presStyleLbl="parChTrans1D2" presStyleIdx="1" presStyleCnt="6"/>
      <dgm:spPr/>
      <dgm:t>
        <a:bodyPr/>
        <a:lstStyle/>
        <a:p>
          <a:endParaRPr lang="en-US"/>
        </a:p>
      </dgm:t>
    </dgm:pt>
    <dgm:pt modelId="{F2AFE6F9-78A1-4EBF-8D06-0358ADE0A95F}" type="pres">
      <dgm:prSet presAssocID="{F5B10673-6032-4A7B-BA4A-C7BB3F54B2AE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59186-29DC-4B15-AB82-27B51A623343}" type="pres">
      <dgm:prSet presAssocID="{F2318F32-CCA5-4DE7-91EC-7FDC0C748573}" presName="root" presStyleCnt="0"/>
      <dgm:spPr/>
    </dgm:pt>
    <dgm:pt modelId="{52C551A7-EAA5-4BDC-8B32-36617C207F6A}" type="pres">
      <dgm:prSet presAssocID="{F2318F32-CCA5-4DE7-91EC-7FDC0C748573}" presName="rootComposite" presStyleCnt="0"/>
      <dgm:spPr/>
    </dgm:pt>
    <dgm:pt modelId="{4AAFE949-9F4F-43DA-9E30-EC969AC891B5}" type="pres">
      <dgm:prSet presAssocID="{F2318F32-CCA5-4DE7-91EC-7FDC0C748573}" presName="rootText" presStyleLbl="node1" presStyleIdx="1" presStyleCnt="2"/>
      <dgm:spPr/>
      <dgm:t>
        <a:bodyPr/>
        <a:lstStyle/>
        <a:p>
          <a:endParaRPr lang="en-US"/>
        </a:p>
      </dgm:t>
    </dgm:pt>
    <dgm:pt modelId="{D19870B5-19B1-46FC-8E28-C02268071F1D}" type="pres">
      <dgm:prSet presAssocID="{F2318F32-CCA5-4DE7-91EC-7FDC0C748573}" presName="rootConnector" presStyleLbl="node1" presStyleIdx="1" presStyleCnt="2"/>
      <dgm:spPr/>
      <dgm:t>
        <a:bodyPr/>
        <a:lstStyle/>
        <a:p>
          <a:endParaRPr lang="en-US"/>
        </a:p>
      </dgm:t>
    </dgm:pt>
    <dgm:pt modelId="{24E37CCD-7F15-4D35-AB89-49954980EA6F}" type="pres">
      <dgm:prSet presAssocID="{F2318F32-CCA5-4DE7-91EC-7FDC0C748573}" presName="childShape" presStyleCnt="0"/>
      <dgm:spPr/>
    </dgm:pt>
    <dgm:pt modelId="{70569A1A-A379-4707-806C-A29E6611199C}" type="pres">
      <dgm:prSet presAssocID="{E13F83AE-ECE4-43CB-B144-559E36CD54B0}" presName="Name13" presStyleLbl="parChTrans1D2" presStyleIdx="2" presStyleCnt="6"/>
      <dgm:spPr/>
      <dgm:t>
        <a:bodyPr/>
        <a:lstStyle/>
        <a:p>
          <a:endParaRPr lang="en-US"/>
        </a:p>
      </dgm:t>
    </dgm:pt>
    <dgm:pt modelId="{98D6D671-7777-4533-A015-0AF73C58F021}" type="pres">
      <dgm:prSet presAssocID="{0E1FE0F4-16EF-498D-AC74-09CDC05AD279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D8091-942C-43DD-BE95-B355E8E9F60D}" type="pres">
      <dgm:prSet presAssocID="{C9C59107-BCD1-4AC4-84C1-8F560F02ECD7}" presName="Name13" presStyleLbl="parChTrans1D2" presStyleIdx="3" presStyleCnt="6"/>
      <dgm:spPr/>
      <dgm:t>
        <a:bodyPr/>
        <a:lstStyle/>
        <a:p>
          <a:endParaRPr lang="en-US"/>
        </a:p>
      </dgm:t>
    </dgm:pt>
    <dgm:pt modelId="{31ADBFB6-1BC0-4A6A-8FA6-1C297249A8E0}" type="pres">
      <dgm:prSet presAssocID="{A54B6EF8-7D94-4A80-A7DB-C6F8AE91E1A0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E8526B-3D01-4E26-8E85-6A3693167204}" type="pres">
      <dgm:prSet presAssocID="{C1B0477C-467B-4B90-9D49-F6CF2D33EB6C}" presName="Name13" presStyleLbl="parChTrans1D2" presStyleIdx="4" presStyleCnt="6"/>
      <dgm:spPr/>
      <dgm:t>
        <a:bodyPr/>
        <a:lstStyle/>
        <a:p>
          <a:endParaRPr lang="en-US"/>
        </a:p>
      </dgm:t>
    </dgm:pt>
    <dgm:pt modelId="{1B6CBA7F-91D7-4E66-AC2E-178F00495DF3}" type="pres">
      <dgm:prSet presAssocID="{017F21D5-8513-4A15-8997-211B22627934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D47DE6-DDC2-4526-82EB-A7A351ABB8E4}" type="pres">
      <dgm:prSet presAssocID="{B8ACE541-EF4F-47A7-A5F4-15B1C300596B}" presName="Name13" presStyleLbl="parChTrans1D2" presStyleIdx="5" presStyleCnt="6"/>
      <dgm:spPr/>
      <dgm:t>
        <a:bodyPr/>
        <a:lstStyle/>
        <a:p>
          <a:endParaRPr lang="en-US"/>
        </a:p>
      </dgm:t>
    </dgm:pt>
    <dgm:pt modelId="{BEC185B7-1FB5-42FB-9C4C-EE57C8E55DC1}" type="pres">
      <dgm:prSet presAssocID="{7DF3733E-1496-46F4-A0CD-D9BD6FCF14D6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29E8B8-3B29-445E-AAE5-0CC56AE2FDE4}" type="presOf" srcId="{C9C59107-BCD1-4AC4-84C1-8F560F02ECD7}" destId="{FE9D8091-942C-43DD-BE95-B355E8E9F60D}" srcOrd="0" destOrd="0" presId="urn:microsoft.com/office/officeart/2005/8/layout/hierarchy3"/>
    <dgm:cxn modelId="{8EDA8A11-F1CC-40CF-93BB-D8129EA4E063}" type="presOf" srcId="{39A0CD86-CDCB-41CC-B1B7-0C9AE0D7385C}" destId="{9EDD0674-99E1-44A9-82A4-4844FF0294CD}" srcOrd="0" destOrd="0" presId="urn:microsoft.com/office/officeart/2005/8/layout/hierarchy3"/>
    <dgm:cxn modelId="{B16C3A7E-D165-401A-9A43-630938BAD5D0}" srcId="{F2318F32-CCA5-4DE7-91EC-7FDC0C748573}" destId="{0E1FE0F4-16EF-498D-AC74-09CDC05AD279}" srcOrd="0" destOrd="0" parTransId="{E13F83AE-ECE4-43CB-B144-559E36CD54B0}" sibTransId="{8D797076-2313-4D38-9845-ADD8F631E2DB}"/>
    <dgm:cxn modelId="{C43BF3EC-1038-4D84-82D4-6007FA7CFCC8}" type="presOf" srcId="{25492FE0-0B30-495B-A93C-94A65FA19877}" destId="{DEE8997C-157D-4CA0-BC1E-941BAC83FE3A}" srcOrd="0" destOrd="0" presId="urn:microsoft.com/office/officeart/2005/8/layout/hierarchy3"/>
    <dgm:cxn modelId="{37692E40-34F7-431E-B935-CE23D7AF975E}" type="presOf" srcId="{017F21D5-8513-4A15-8997-211B22627934}" destId="{1B6CBA7F-91D7-4E66-AC2E-178F00495DF3}" srcOrd="0" destOrd="0" presId="urn:microsoft.com/office/officeart/2005/8/layout/hierarchy3"/>
    <dgm:cxn modelId="{5584AB6F-72CD-48AE-8486-DA1A747E23A1}" type="presOf" srcId="{AE00E2FA-45D9-4B7C-B4BB-EFA62D70E02A}" destId="{2AC94701-8110-4845-B61C-2213E05948C9}" srcOrd="0" destOrd="0" presId="urn:microsoft.com/office/officeart/2005/8/layout/hierarchy3"/>
    <dgm:cxn modelId="{34F41DC9-03D6-43E2-8926-6986B447E07A}" srcId="{F2318F32-CCA5-4DE7-91EC-7FDC0C748573}" destId="{A54B6EF8-7D94-4A80-A7DB-C6F8AE91E1A0}" srcOrd="1" destOrd="0" parTransId="{C9C59107-BCD1-4AC4-84C1-8F560F02ECD7}" sibTransId="{C94C5924-FBFF-4B76-871E-C235AECF462D}"/>
    <dgm:cxn modelId="{0700B6E7-B622-4738-9F43-414DFCC8F8F4}" type="presOf" srcId="{E13F83AE-ECE4-43CB-B144-559E36CD54B0}" destId="{70569A1A-A379-4707-806C-A29E6611199C}" srcOrd="0" destOrd="0" presId="urn:microsoft.com/office/officeart/2005/8/layout/hierarchy3"/>
    <dgm:cxn modelId="{96D8DC63-8AFC-41BE-AED1-00917BCAFB47}" type="presOf" srcId="{9FDCFFB7-4DB1-4F7D-998D-8E1949049750}" destId="{A284D009-57DF-487D-A310-AC32A4144384}" srcOrd="1" destOrd="0" presId="urn:microsoft.com/office/officeart/2005/8/layout/hierarchy3"/>
    <dgm:cxn modelId="{F0AA70E5-9224-414C-BDE8-2FF345825293}" srcId="{9FDCFFB7-4DB1-4F7D-998D-8E1949049750}" destId="{C6F57349-D173-49EE-B12F-8F1A1CBF75E0}" srcOrd="0" destOrd="0" parTransId="{39A0CD86-CDCB-41CC-B1B7-0C9AE0D7385C}" sibTransId="{0BDBE994-6E22-442E-817B-8981E7A0EB70}"/>
    <dgm:cxn modelId="{EBB83186-8F86-43E0-BB06-09A53884C695}" type="presOf" srcId="{F5B10673-6032-4A7B-BA4A-C7BB3F54B2AE}" destId="{F2AFE6F9-78A1-4EBF-8D06-0358ADE0A95F}" srcOrd="0" destOrd="0" presId="urn:microsoft.com/office/officeart/2005/8/layout/hierarchy3"/>
    <dgm:cxn modelId="{D7B5B067-156C-4064-8E80-5ACF4A2332E7}" type="presOf" srcId="{B8ACE541-EF4F-47A7-A5F4-15B1C300596B}" destId="{C3D47DE6-DDC2-4526-82EB-A7A351ABB8E4}" srcOrd="0" destOrd="0" presId="urn:microsoft.com/office/officeart/2005/8/layout/hierarchy3"/>
    <dgm:cxn modelId="{26602B9B-355C-4C0B-B213-E320C206493D}" type="presOf" srcId="{F2318F32-CCA5-4DE7-91EC-7FDC0C748573}" destId="{D19870B5-19B1-46FC-8E28-C02268071F1D}" srcOrd="1" destOrd="0" presId="urn:microsoft.com/office/officeart/2005/8/layout/hierarchy3"/>
    <dgm:cxn modelId="{C5C689DA-7A18-4101-A9C0-F2239CBE2560}" type="presOf" srcId="{9FDCFFB7-4DB1-4F7D-998D-8E1949049750}" destId="{DE7E6825-CC0D-478B-9AB5-ADDDCC8173B6}" srcOrd="0" destOrd="0" presId="urn:microsoft.com/office/officeart/2005/8/layout/hierarchy3"/>
    <dgm:cxn modelId="{F9F7D8BF-42DE-45B3-B0CA-80FA8A303FA5}" type="presOf" srcId="{0E1FE0F4-16EF-498D-AC74-09CDC05AD279}" destId="{98D6D671-7777-4533-A015-0AF73C58F021}" srcOrd="0" destOrd="0" presId="urn:microsoft.com/office/officeart/2005/8/layout/hierarchy3"/>
    <dgm:cxn modelId="{47340E30-3E68-4F81-8056-0E80ACD96DDD}" srcId="{25492FE0-0B30-495B-A93C-94A65FA19877}" destId="{9FDCFFB7-4DB1-4F7D-998D-8E1949049750}" srcOrd="0" destOrd="0" parTransId="{4E5C84A3-C168-4A27-BFEC-12162A71DA91}" sibTransId="{FCFE2421-88D6-4624-9E21-AAFB605A93D8}"/>
    <dgm:cxn modelId="{791FB221-BAF4-472B-A5FD-DF38D34CA3F0}" srcId="{9FDCFFB7-4DB1-4F7D-998D-8E1949049750}" destId="{F5B10673-6032-4A7B-BA4A-C7BB3F54B2AE}" srcOrd="1" destOrd="0" parTransId="{AE00E2FA-45D9-4B7C-B4BB-EFA62D70E02A}" sibTransId="{C487C3F7-2A1B-43C0-9B8C-685BC98DA540}"/>
    <dgm:cxn modelId="{77BAEEE5-925D-4141-9471-6413E1D851A5}" type="presOf" srcId="{F2318F32-CCA5-4DE7-91EC-7FDC0C748573}" destId="{4AAFE949-9F4F-43DA-9E30-EC969AC891B5}" srcOrd="0" destOrd="0" presId="urn:microsoft.com/office/officeart/2005/8/layout/hierarchy3"/>
    <dgm:cxn modelId="{C1FDFD3F-5DA1-4EE1-B415-815C61537398}" type="presOf" srcId="{A54B6EF8-7D94-4A80-A7DB-C6F8AE91E1A0}" destId="{31ADBFB6-1BC0-4A6A-8FA6-1C297249A8E0}" srcOrd="0" destOrd="0" presId="urn:microsoft.com/office/officeart/2005/8/layout/hierarchy3"/>
    <dgm:cxn modelId="{FB342A80-1212-4379-94CB-E41D722B9A77}" type="presOf" srcId="{7DF3733E-1496-46F4-A0CD-D9BD6FCF14D6}" destId="{BEC185B7-1FB5-42FB-9C4C-EE57C8E55DC1}" srcOrd="0" destOrd="0" presId="urn:microsoft.com/office/officeart/2005/8/layout/hierarchy3"/>
    <dgm:cxn modelId="{F42ACE31-E57B-425D-BA28-6EB019F0953A}" srcId="{F2318F32-CCA5-4DE7-91EC-7FDC0C748573}" destId="{017F21D5-8513-4A15-8997-211B22627934}" srcOrd="2" destOrd="0" parTransId="{C1B0477C-467B-4B90-9D49-F6CF2D33EB6C}" sibTransId="{C50FB507-DA31-49B7-AE5B-CA7E48F8FB70}"/>
    <dgm:cxn modelId="{278C55A8-71CA-4407-AEEE-FD0F19186FE2}" type="presOf" srcId="{C6F57349-D173-49EE-B12F-8F1A1CBF75E0}" destId="{B8195475-0D2A-40A7-AE7D-05AD97CC43B7}" srcOrd="0" destOrd="0" presId="urn:microsoft.com/office/officeart/2005/8/layout/hierarchy3"/>
    <dgm:cxn modelId="{C384F188-E83E-4154-B454-9C511795F278}" srcId="{F2318F32-CCA5-4DE7-91EC-7FDC0C748573}" destId="{7DF3733E-1496-46F4-A0CD-D9BD6FCF14D6}" srcOrd="3" destOrd="0" parTransId="{B8ACE541-EF4F-47A7-A5F4-15B1C300596B}" sibTransId="{0B69C3ED-0193-46FC-B1B6-DADBC8293051}"/>
    <dgm:cxn modelId="{C071EC16-AD44-47B8-A0A8-C1877A8CA0B7}" type="presOf" srcId="{C1B0477C-467B-4B90-9D49-F6CF2D33EB6C}" destId="{58E8526B-3D01-4E26-8E85-6A3693167204}" srcOrd="0" destOrd="0" presId="urn:microsoft.com/office/officeart/2005/8/layout/hierarchy3"/>
    <dgm:cxn modelId="{106C770F-C180-4335-8DFD-3D284B755303}" srcId="{25492FE0-0B30-495B-A93C-94A65FA19877}" destId="{F2318F32-CCA5-4DE7-91EC-7FDC0C748573}" srcOrd="1" destOrd="0" parTransId="{EFC69CA8-EAAF-41C8-A32B-1F8F2C901E5C}" sibTransId="{646753E7-0C16-41E9-ACAE-F85C2041CD3E}"/>
    <dgm:cxn modelId="{6D726553-6319-4320-B71C-E6CC038AAF1B}" type="presParOf" srcId="{DEE8997C-157D-4CA0-BC1E-941BAC83FE3A}" destId="{AF739DCE-1A06-4548-8113-6ACD08A2ECFE}" srcOrd="0" destOrd="0" presId="urn:microsoft.com/office/officeart/2005/8/layout/hierarchy3"/>
    <dgm:cxn modelId="{7663A06A-BB7C-4546-BBCF-330E07F71173}" type="presParOf" srcId="{AF739DCE-1A06-4548-8113-6ACD08A2ECFE}" destId="{95B444A9-00B7-411A-AACE-4E87A1956D06}" srcOrd="0" destOrd="0" presId="urn:microsoft.com/office/officeart/2005/8/layout/hierarchy3"/>
    <dgm:cxn modelId="{D6D7D64A-5B17-4EE0-8F6A-AA50E25F9D91}" type="presParOf" srcId="{95B444A9-00B7-411A-AACE-4E87A1956D06}" destId="{DE7E6825-CC0D-478B-9AB5-ADDDCC8173B6}" srcOrd="0" destOrd="0" presId="urn:microsoft.com/office/officeart/2005/8/layout/hierarchy3"/>
    <dgm:cxn modelId="{443C2B97-D555-43C9-B285-6FCA04A355F8}" type="presParOf" srcId="{95B444A9-00B7-411A-AACE-4E87A1956D06}" destId="{A284D009-57DF-487D-A310-AC32A4144384}" srcOrd="1" destOrd="0" presId="urn:microsoft.com/office/officeart/2005/8/layout/hierarchy3"/>
    <dgm:cxn modelId="{8F0F08A5-41B0-4161-94B0-BBF4D8299810}" type="presParOf" srcId="{AF739DCE-1A06-4548-8113-6ACD08A2ECFE}" destId="{7BBFE456-9E9F-493D-88F5-E1FEDC56F80C}" srcOrd="1" destOrd="0" presId="urn:microsoft.com/office/officeart/2005/8/layout/hierarchy3"/>
    <dgm:cxn modelId="{45A8F92C-7711-4B15-ACB0-168AE200745E}" type="presParOf" srcId="{7BBFE456-9E9F-493D-88F5-E1FEDC56F80C}" destId="{9EDD0674-99E1-44A9-82A4-4844FF0294CD}" srcOrd="0" destOrd="0" presId="urn:microsoft.com/office/officeart/2005/8/layout/hierarchy3"/>
    <dgm:cxn modelId="{C182C889-2832-4AAF-9260-BB3F2312AE38}" type="presParOf" srcId="{7BBFE456-9E9F-493D-88F5-E1FEDC56F80C}" destId="{B8195475-0D2A-40A7-AE7D-05AD97CC43B7}" srcOrd="1" destOrd="0" presId="urn:microsoft.com/office/officeart/2005/8/layout/hierarchy3"/>
    <dgm:cxn modelId="{2B03E208-E529-46BB-BB28-1579FF5B726B}" type="presParOf" srcId="{7BBFE456-9E9F-493D-88F5-E1FEDC56F80C}" destId="{2AC94701-8110-4845-B61C-2213E05948C9}" srcOrd="2" destOrd="0" presId="urn:microsoft.com/office/officeart/2005/8/layout/hierarchy3"/>
    <dgm:cxn modelId="{7E2ED870-B86A-420F-984B-DBAA3C1CDA5E}" type="presParOf" srcId="{7BBFE456-9E9F-493D-88F5-E1FEDC56F80C}" destId="{F2AFE6F9-78A1-4EBF-8D06-0358ADE0A95F}" srcOrd="3" destOrd="0" presId="urn:microsoft.com/office/officeart/2005/8/layout/hierarchy3"/>
    <dgm:cxn modelId="{3DF3B722-D8C5-4DD1-8421-AC261542ED17}" type="presParOf" srcId="{DEE8997C-157D-4CA0-BC1E-941BAC83FE3A}" destId="{64059186-29DC-4B15-AB82-27B51A623343}" srcOrd="1" destOrd="0" presId="urn:microsoft.com/office/officeart/2005/8/layout/hierarchy3"/>
    <dgm:cxn modelId="{ABF3D141-9A91-4D69-BFD2-78D045DF8D8E}" type="presParOf" srcId="{64059186-29DC-4B15-AB82-27B51A623343}" destId="{52C551A7-EAA5-4BDC-8B32-36617C207F6A}" srcOrd="0" destOrd="0" presId="urn:microsoft.com/office/officeart/2005/8/layout/hierarchy3"/>
    <dgm:cxn modelId="{34734475-1193-4790-A194-80E3431396C1}" type="presParOf" srcId="{52C551A7-EAA5-4BDC-8B32-36617C207F6A}" destId="{4AAFE949-9F4F-43DA-9E30-EC969AC891B5}" srcOrd="0" destOrd="0" presId="urn:microsoft.com/office/officeart/2005/8/layout/hierarchy3"/>
    <dgm:cxn modelId="{AC95E709-4709-410B-9F80-DB59B20E7A9B}" type="presParOf" srcId="{52C551A7-EAA5-4BDC-8B32-36617C207F6A}" destId="{D19870B5-19B1-46FC-8E28-C02268071F1D}" srcOrd="1" destOrd="0" presId="urn:microsoft.com/office/officeart/2005/8/layout/hierarchy3"/>
    <dgm:cxn modelId="{0E069BA4-1714-421F-A984-4932FAD9421A}" type="presParOf" srcId="{64059186-29DC-4B15-AB82-27B51A623343}" destId="{24E37CCD-7F15-4D35-AB89-49954980EA6F}" srcOrd="1" destOrd="0" presId="urn:microsoft.com/office/officeart/2005/8/layout/hierarchy3"/>
    <dgm:cxn modelId="{82A5D6E6-8BB6-4F8B-8761-92F5A118AE25}" type="presParOf" srcId="{24E37CCD-7F15-4D35-AB89-49954980EA6F}" destId="{70569A1A-A379-4707-806C-A29E6611199C}" srcOrd="0" destOrd="0" presId="urn:microsoft.com/office/officeart/2005/8/layout/hierarchy3"/>
    <dgm:cxn modelId="{0439D827-D86D-48C8-AB60-98CE26C8A9C5}" type="presParOf" srcId="{24E37CCD-7F15-4D35-AB89-49954980EA6F}" destId="{98D6D671-7777-4533-A015-0AF73C58F021}" srcOrd="1" destOrd="0" presId="urn:microsoft.com/office/officeart/2005/8/layout/hierarchy3"/>
    <dgm:cxn modelId="{BFF4E2DD-FB9E-4988-92B0-6DD05D7649CD}" type="presParOf" srcId="{24E37CCD-7F15-4D35-AB89-49954980EA6F}" destId="{FE9D8091-942C-43DD-BE95-B355E8E9F60D}" srcOrd="2" destOrd="0" presId="urn:microsoft.com/office/officeart/2005/8/layout/hierarchy3"/>
    <dgm:cxn modelId="{CCA2E733-A43B-48EC-B0F4-9FD62C1F88C7}" type="presParOf" srcId="{24E37CCD-7F15-4D35-AB89-49954980EA6F}" destId="{31ADBFB6-1BC0-4A6A-8FA6-1C297249A8E0}" srcOrd="3" destOrd="0" presId="urn:microsoft.com/office/officeart/2005/8/layout/hierarchy3"/>
    <dgm:cxn modelId="{F93CA1CE-9610-4D3B-9F27-115184316A64}" type="presParOf" srcId="{24E37CCD-7F15-4D35-AB89-49954980EA6F}" destId="{58E8526B-3D01-4E26-8E85-6A3693167204}" srcOrd="4" destOrd="0" presId="urn:microsoft.com/office/officeart/2005/8/layout/hierarchy3"/>
    <dgm:cxn modelId="{45E502E9-3B87-4ED9-9254-AA3862E9B175}" type="presParOf" srcId="{24E37CCD-7F15-4D35-AB89-49954980EA6F}" destId="{1B6CBA7F-91D7-4E66-AC2E-178F00495DF3}" srcOrd="5" destOrd="0" presId="urn:microsoft.com/office/officeart/2005/8/layout/hierarchy3"/>
    <dgm:cxn modelId="{653E179B-6869-4DA1-B479-DE49C0C6025A}" type="presParOf" srcId="{24E37CCD-7F15-4D35-AB89-49954980EA6F}" destId="{C3D47DE6-DDC2-4526-82EB-A7A351ABB8E4}" srcOrd="6" destOrd="0" presId="urn:microsoft.com/office/officeart/2005/8/layout/hierarchy3"/>
    <dgm:cxn modelId="{337C2A1E-12EC-4B85-8424-DCD386B09683}" type="presParOf" srcId="{24E37CCD-7F15-4D35-AB89-49954980EA6F}" destId="{BEC185B7-1FB5-42FB-9C4C-EE57C8E55DC1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E6825-CC0D-478B-9AB5-ADDDCC8173B6}">
      <dsp:nvSpPr>
        <dsp:cNvPr id="0" name=""/>
        <dsp:cNvSpPr/>
      </dsp:nvSpPr>
      <dsp:spPr>
        <a:xfrm>
          <a:off x="895096" y="2188"/>
          <a:ext cx="1377714" cy="688857"/>
        </a:xfrm>
        <a:prstGeom prst="roundRect">
          <a:avLst>
            <a:gd name="adj" fmla="val 10000"/>
          </a:avLst>
        </a:prstGeom>
        <a:solidFill>
          <a:srgbClr val="833E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Positive</a:t>
          </a:r>
          <a:endParaRPr lang="en-US" sz="2400" kern="1200" dirty="0"/>
        </a:p>
      </dsp:txBody>
      <dsp:txXfrm>
        <a:off x="915272" y="22364"/>
        <a:ext cx="1337362" cy="648505"/>
      </dsp:txXfrm>
    </dsp:sp>
    <dsp:sp modelId="{9EDD0674-99E1-44A9-82A4-4844FF0294CD}">
      <dsp:nvSpPr>
        <dsp:cNvPr id="0" name=""/>
        <dsp:cNvSpPr/>
      </dsp:nvSpPr>
      <dsp:spPr>
        <a:xfrm>
          <a:off x="1032868" y="691046"/>
          <a:ext cx="137771" cy="516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6643"/>
              </a:lnTo>
              <a:lnTo>
                <a:pt x="137771" y="5166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195475-0D2A-40A7-AE7D-05AD97CC43B7}">
      <dsp:nvSpPr>
        <dsp:cNvPr id="0" name=""/>
        <dsp:cNvSpPr/>
      </dsp:nvSpPr>
      <dsp:spPr>
        <a:xfrm>
          <a:off x="1170639" y="863260"/>
          <a:ext cx="1102171" cy="688857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La joie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1190815" y="883436"/>
        <a:ext cx="1061819" cy="648505"/>
      </dsp:txXfrm>
    </dsp:sp>
    <dsp:sp modelId="{2AC94701-8110-4845-B61C-2213E05948C9}">
      <dsp:nvSpPr>
        <dsp:cNvPr id="0" name=""/>
        <dsp:cNvSpPr/>
      </dsp:nvSpPr>
      <dsp:spPr>
        <a:xfrm>
          <a:off x="1032868" y="691046"/>
          <a:ext cx="137771" cy="1377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7714"/>
              </a:lnTo>
              <a:lnTo>
                <a:pt x="137771" y="13777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AFE6F9-78A1-4EBF-8D06-0358ADE0A95F}">
      <dsp:nvSpPr>
        <dsp:cNvPr id="0" name=""/>
        <dsp:cNvSpPr/>
      </dsp:nvSpPr>
      <dsp:spPr>
        <a:xfrm>
          <a:off x="1170639" y="1724332"/>
          <a:ext cx="1102171" cy="688857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Le </a:t>
          </a:r>
          <a:r>
            <a:rPr lang="en-US" sz="1600" kern="1200" dirty="0" err="1" smtClean="0">
              <a:solidFill>
                <a:schemeClr val="bg1"/>
              </a:solidFill>
            </a:rPr>
            <a:t>désir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1190815" y="1744508"/>
        <a:ext cx="1061819" cy="648505"/>
      </dsp:txXfrm>
    </dsp:sp>
    <dsp:sp modelId="{4AAFE949-9F4F-43DA-9E30-EC969AC891B5}">
      <dsp:nvSpPr>
        <dsp:cNvPr id="0" name=""/>
        <dsp:cNvSpPr/>
      </dsp:nvSpPr>
      <dsp:spPr>
        <a:xfrm>
          <a:off x="2617240" y="2188"/>
          <a:ext cx="1377714" cy="688857"/>
        </a:xfrm>
        <a:prstGeom prst="roundRect">
          <a:avLst>
            <a:gd name="adj" fmla="val 10000"/>
          </a:avLst>
        </a:prstGeom>
        <a:solidFill>
          <a:srgbClr val="C2113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Négative</a:t>
          </a:r>
          <a:endParaRPr lang="en-US" sz="2400" kern="1200" dirty="0"/>
        </a:p>
      </dsp:txBody>
      <dsp:txXfrm>
        <a:off x="2637416" y="22364"/>
        <a:ext cx="1337362" cy="648505"/>
      </dsp:txXfrm>
    </dsp:sp>
    <dsp:sp modelId="{70569A1A-A379-4707-806C-A29E6611199C}">
      <dsp:nvSpPr>
        <dsp:cNvPr id="0" name=""/>
        <dsp:cNvSpPr/>
      </dsp:nvSpPr>
      <dsp:spPr>
        <a:xfrm>
          <a:off x="2755011" y="691046"/>
          <a:ext cx="137771" cy="516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6643"/>
              </a:lnTo>
              <a:lnTo>
                <a:pt x="137771" y="5166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6D671-7777-4533-A015-0AF73C58F021}">
      <dsp:nvSpPr>
        <dsp:cNvPr id="0" name=""/>
        <dsp:cNvSpPr/>
      </dsp:nvSpPr>
      <dsp:spPr>
        <a:xfrm>
          <a:off x="2892783" y="863260"/>
          <a:ext cx="1102171" cy="688857"/>
        </a:xfrm>
        <a:prstGeom prst="roundRect">
          <a:avLst>
            <a:gd name="adj" fmla="val 10000"/>
          </a:avLst>
        </a:prstGeom>
        <a:solidFill>
          <a:srgbClr val="FC750E">
            <a:alpha val="90000"/>
          </a:srgbClr>
        </a:solidFill>
        <a:ln w="25400" cap="flat" cmpd="sng" algn="ctr">
          <a:solidFill>
            <a:srgbClr val="FC750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La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bg1"/>
              </a:solidFill>
            </a:rPr>
            <a:t>colère</a:t>
          </a:r>
          <a:endParaRPr lang="en-US" sz="1600" kern="1200" dirty="0" smtClean="0">
            <a:solidFill>
              <a:schemeClr val="bg1"/>
            </a:solidFill>
          </a:endParaRPr>
        </a:p>
      </dsp:txBody>
      <dsp:txXfrm>
        <a:off x="2912959" y="883436"/>
        <a:ext cx="1061819" cy="648505"/>
      </dsp:txXfrm>
    </dsp:sp>
    <dsp:sp modelId="{FE9D8091-942C-43DD-BE95-B355E8E9F60D}">
      <dsp:nvSpPr>
        <dsp:cNvPr id="0" name=""/>
        <dsp:cNvSpPr/>
      </dsp:nvSpPr>
      <dsp:spPr>
        <a:xfrm>
          <a:off x="2755011" y="691046"/>
          <a:ext cx="137771" cy="1377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7714"/>
              </a:lnTo>
              <a:lnTo>
                <a:pt x="137771" y="13777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DBFB6-1BC0-4A6A-8FA6-1C297249A8E0}">
      <dsp:nvSpPr>
        <dsp:cNvPr id="0" name=""/>
        <dsp:cNvSpPr/>
      </dsp:nvSpPr>
      <dsp:spPr>
        <a:xfrm>
          <a:off x="2892783" y="1724332"/>
          <a:ext cx="1102171" cy="688857"/>
        </a:xfrm>
        <a:prstGeom prst="roundRect">
          <a:avLst>
            <a:gd name="adj" fmla="val 10000"/>
          </a:avLst>
        </a:prstGeom>
        <a:solidFill>
          <a:srgbClr val="FC750E">
            <a:alpha val="90000"/>
          </a:srgbClr>
        </a:solidFill>
        <a:ln w="25400" cap="flat" cmpd="sng" algn="ctr">
          <a:solidFill>
            <a:srgbClr val="FC750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La </a:t>
          </a:r>
          <a:r>
            <a:rPr lang="en-US" sz="1600" kern="1200" dirty="0" err="1" smtClean="0">
              <a:solidFill>
                <a:schemeClr val="bg1"/>
              </a:solidFill>
            </a:rPr>
            <a:t>tristesse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2912959" y="1744508"/>
        <a:ext cx="1061819" cy="648505"/>
      </dsp:txXfrm>
    </dsp:sp>
    <dsp:sp modelId="{58E8526B-3D01-4E26-8E85-6A3693167204}">
      <dsp:nvSpPr>
        <dsp:cNvPr id="0" name=""/>
        <dsp:cNvSpPr/>
      </dsp:nvSpPr>
      <dsp:spPr>
        <a:xfrm>
          <a:off x="2755011" y="691046"/>
          <a:ext cx="137771" cy="2238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8786"/>
              </a:lnTo>
              <a:lnTo>
                <a:pt x="137771" y="22387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CBA7F-91D7-4E66-AC2E-178F00495DF3}">
      <dsp:nvSpPr>
        <dsp:cNvPr id="0" name=""/>
        <dsp:cNvSpPr/>
      </dsp:nvSpPr>
      <dsp:spPr>
        <a:xfrm>
          <a:off x="2892783" y="2585404"/>
          <a:ext cx="1102171" cy="688857"/>
        </a:xfrm>
        <a:prstGeom prst="roundRect">
          <a:avLst>
            <a:gd name="adj" fmla="val 10000"/>
          </a:avLst>
        </a:prstGeom>
        <a:solidFill>
          <a:srgbClr val="FC750E">
            <a:alpha val="90000"/>
          </a:srgbClr>
        </a:solidFill>
        <a:ln w="25400" cap="flat" cmpd="sng" algn="ctr">
          <a:solidFill>
            <a:srgbClr val="FC750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La </a:t>
          </a:r>
          <a:r>
            <a:rPr lang="en-US" sz="1600" kern="1200" dirty="0" err="1" smtClean="0">
              <a:solidFill>
                <a:schemeClr val="bg1"/>
              </a:solidFill>
            </a:rPr>
            <a:t>peur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2912959" y="2605580"/>
        <a:ext cx="1061819" cy="648505"/>
      </dsp:txXfrm>
    </dsp:sp>
    <dsp:sp modelId="{C3D47DE6-DDC2-4526-82EB-A7A351ABB8E4}">
      <dsp:nvSpPr>
        <dsp:cNvPr id="0" name=""/>
        <dsp:cNvSpPr/>
      </dsp:nvSpPr>
      <dsp:spPr>
        <a:xfrm>
          <a:off x="2755011" y="691046"/>
          <a:ext cx="137771" cy="3099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9858"/>
              </a:lnTo>
              <a:lnTo>
                <a:pt x="137771" y="3099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C185B7-1FB5-42FB-9C4C-EE57C8E55DC1}">
      <dsp:nvSpPr>
        <dsp:cNvPr id="0" name=""/>
        <dsp:cNvSpPr/>
      </dsp:nvSpPr>
      <dsp:spPr>
        <a:xfrm>
          <a:off x="2892783" y="3446475"/>
          <a:ext cx="1102171" cy="688857"/>
        </a:xfrm>
        <a:prstGeom prst="roundRect">
          <a:avLst>
            <a:gd name="adj" fmla="val 10000"/>
          </a:avLst>
        </a:prstGeom>
        <a:solidFill>
          <a:srgbClr val="FC750E">
            <a:alpha val="90000"/>
          </a:srgbClr>
        </a:solidFill>
        <a:ln w="25400" cap="flat" cmpd="sng" algn="ctr">
          <a:solidFill>
            <a:srgbClr val="FC750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La surprise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2912959" y="3466651"/>
        <a:ext cx="1061819" cy="648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34A3325-7FFC-D744-AD2C-70F608B30C08}" type="datetimeFigureOut">
              <a:rPr lang="en-US"/>
              <a:pPr/>
              <a:t>6/19/2019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08916DC-E417-F944-BCB0-368C0735266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28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BBE279A9-1353-504B-A3C2-851653292452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51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916DC-E417-F944-BCB0-368C0735266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94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916DC-E417-F944-BCB0-368C0735266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94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916DC-E417-F944-BCB0-368C0735266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42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916DC-E417-F944-BCB0-368C0735266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39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916DC-E417-F944-BCB0-368C0735266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39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916DC-E417-F944-BCB0-368C0735266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39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916DC-E417-F944-BCB0-368C0735266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47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34B8-E1CB-4F8E-BC6F-4A55E4455A6E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818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5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67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424862" cy="9366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86A6-524E-A847-AB02-A767C6BA1C0D}" type="datetimeFigureOut">
              <a:rPr lang="fr-FR"/>
              <a:pPr>
                <a:defRPr/>
              </a:pPr>
              <a:t>19/06/2019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ABF50-468B-E648-B0B8-E3AE59AD8CE0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57826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0575"/>
            <a:ext cx="8229600" cy="962025"/>
          </a:xfrm>
        </p:spPr>
        <p:txBody>
          <a:bodyPr/>
          <a:lstStyle>
            <a:lvl1pPr>
              <a:defRPr sz="4800">
                <a:solidFill>
                  <a:srgbClr val="C2113A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415448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97BAF-E82B-FE42-A036-DECF5D4E38F7}" type="datetime1">
              <a:rPr lang="en-US" altLang="en-US"/>
              <a:pPr>
                <a:defRPr/>
              </a:pPr>
              <a:t>6/19/2019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85577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7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51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0575"/>
            <a:ext cx="8229600" cy="962025"/>
          </a:xfrm>
        </p:spPr>
        <p:txBody>
          <a:bodyPr/>
          <a:lstStyle>
            <a:lvl1pPr>
              <a:defRPr sz="4800">
                <a:solidFill>
                  <a:srgbClr val="C2113A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415448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9197BAF-E82B-FE42-A036-DECF5D4E38F7}" type="datetime1">
              <a:rPr lang="en-US" altLang="en-US">
                <a:solidFill>
                  <a:prstClr val="black"/>
                </a:solidFill>
                <a:latin typeface="Arial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6/19/2019</a:t>
            </a:fld>
            <a:endParaRPr lang="en-US" altLang="en-US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12499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emf"/><Relationship Id="rId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5" Type="http://schemas.openxmlformats.org/officeDocument/2006/relationships/image" Target="../media/image8.emf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8" descr="background-0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9144000" cy="647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948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 1" descr="Logo-head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304800"/>
            <a:ext cx="83693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2" descr="background-0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0925"/>
            <a:ext cx="9144000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 1" descr="Logo-footer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6375400"/>
            <a:ext cx="81549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8" r:id="rId2"/>
    <p:sldLayoutId id="2147483672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3" descr="background-0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5400" y="5767388"/>
            <a:ext cx="91948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6207125"/>
            <a:ext cx="84201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ZoneTexte 14"/>
          <p:cNvSpPr txBox="1">
            <a:spLocks noChangeArrowheads="1"/>
          </p:cNvSpPr>
          <p:nvPr userDrawn="1"/>
        </p:nvSpPr>
        <p:spPr bwMode="auto">
          <a:xfrm>
            <a:off x="11731625" y="390525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 smtClean="0">
              <a:latin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background-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724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00" y="6368470"/>
            <a:ext cx="8420100" cy="28293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130335"/>
            <a:ext cx="9144000" cy="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2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esshumain.ca/le-stress/dejouer-le-stress/etape-de-gestion-du-stress-instantane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esshumain.ca/le-stress/dejouer-le-stress/etape-de-gestion-du-stress-instantane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esshumain.ca/le-stress/dejouer-le-stress/gestion-du-stress-a-retenir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ouscomprendre.com/ascenseur-emotionnel/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hyperlink" Target="https://www.youtube.com/watch?v=5R7TM4qgorg" TargetMode="Externa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eb2.uqat.ca/guidestrategies/stress/index.php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youtu.be/cNf0_etLK6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457200" y="2792413"/>
            <a:ext cx="7340600" cy="6492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fr-FR" sz="3200" dirty="0">
              <a:latin typeface="Gill Sans" panose="020B0604020202020204" charset="0"/>
            </a:endParaRPr>
          </a:p>
        </p:txBody>
      </p:sp>
      <p:sp>
        <p:nvSpPr>
          <p:cNvPr id="3" name="Titre 15"/>
          <p:cNvSpPr txBox="1">
            <a:spLocks/>
          </p:cNvSpPr>
          <p:nvPr/>
        </p:nvSpPr>
        <p:spPr>
          <a:xfrm>
            <a:off x="457200" y="3357853"/>
            <a:ext cx="7340600" cy="36353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fr-FR" sz="3200" dirty="0">
              <a:solidFill>
                <a:srgbClr val="1DB8D1"/>
              </a:solidFill>
              <a:latin typeface="Gill Sans" panose="020B0604020202020204" charset="0"/>
            </a:endParaRPr>
          </a:p>
        </p:txBody>
      </p:sp>
      <p:sp>
        <p:nvSpPr>
          <p:cNvPr id="8" name="Titre 15"/>
          <p:cNvSpPr txBox="1">
            <a:spLocks/>
          </p:cNvSpPr>
          <p:nvPr/>
        </p:nvSpPr>
        <p:spPr>
          <a:xfrm>
            <a:off x="577515" y="2729789"/>
            <a:ext cx="8101263" cy="884237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fr-FR" sz="3200" dirty="0" smtClean="0">
                <a:latin typeface="Gill Sans" panose="020B0604020202020204" charset="0"/>
              </a:rPr>
              <a:t>Bien </a:t>
            </a:r>
            <a:r>
              <a:rPr lang="fr-FR" sz="3200" dirty="0">
                <a:latin typeface="Gill Sans" panose="020B0604020202020204" charset="0"/>
              </a:rPr>
              <a:t>Gérer mon </a:t>
            </a:r>
            <a:r>
              <a:rPr lang="fr-FR" sz="3200" dirty="0" smtClean="0">
                <a:latin typeface="Gill Sans" panose="020B0604020202020204" charset="0"/>
              </a:rPr>
              <a:t>stress</a:t>
            </a:r>
            <a:endParaRPr lang="fr-FR" sz="3200" dirty="0">
              <a:latin typeface="Gill Sans" panose="020B060402020202020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000500" y="6286500"/>
            <a:ext cx="1270000" cy="279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algn="ctr"/>
            <a:fld id="{4129A3BE-D69E-4769-8D3C-1C19C01A6272}" type="slidenum">
              <a:rPr lang="fr-FR" sz="1200" smtClean="0">
                <a:latin typeface="Gill Sans" panose="020B0604020202020204"/>
              </a:rPr>
              <a:pPr algn="ctr"/>
              <a:t>1</a:t>
            </a:fld>
            <a:r>
              <a:rPr lang="fr-FR" sz="1200" smtClean="0">
                <a:latin typeface="Gill Sans" panose="020B0604020202020204"/>
              </a:rPr>
              <a:t> / 29</a:t>
            </a:r>
            <a:endParaRPr lang="fr-FR" sz="1200" dirty="0" smtClean="0">
              <a:latin typeface="Gill Sans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PRINCIPES ET LOIS DE LA GESTION DU STRESS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04225" y="958849"/>
            <a:ext cx="8534400" cy="19492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MS PGothic" charset="0"/>
                <a:cs typeface="MS PGothic" charset="0"/>
              </a:rPr>
              <a:t>Le stress est un mal 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 charset="0"/>
                <a:ea typeface="MS PGothic" charset="0"/>
                <a:cs typeface="MS PGothic" charset="0"/>
              </a:rPr>
              <a:t>nécessaire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MS PGothic" charset="0"/>
                <a:cs typeface="MS PGothic" charset="0"/>
              </a:rPr>
              <a:t> dans nos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  <a:ea typeface="MS PGothic" charset="0"/>
                <a:cs typeface="MS PGothic" charset="0"/>
              </a:rPr>
              <a:t>vies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  <a:ea typeface="MS PGothic" charset="0"/>
              <a:cs typeface="MS PGothic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MS PGothic" charset="0"/>
                <a:cs typeface="MS PGothic" charset="0"/>
              </a:rPr>
              <a:t>Il est possible de savoir 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 charset="0"/>
                <a:ea typeface="MS PGothic" charset="0"/>
                <a:cs typeface="MS PGothic" charset="0"/>
              </a:rPr>
              <a:t>vivre </a:t>
            </a:r>
            <a:r>
              <a:rPr lang="fr-FR" sz="2000" b="1" dirty="0" smtClean="0">
                <a:solidFill>
                  <a:srgbClr val="17375E"/>
                </a:solidFill>
                <a:latin typeface="Gill Sans" panose="020B0604020202020204" charset="0"/>
                <a:ea typeface="MS PGothic" charset="0"/>
                <a:cs typeface="MS PGothic" charset="0"/>
              </a:rPr>
              <a:t>avec</a:t>
            </a:r>
            <a:endParaRPr lang="fr-FR" sz="2000" b="1" dirty="0">
              <a:solidFill>
                <a:srgbClr val="17375E"/>
              </a:solidFill>
              <a:latin typeface="Gill Sans" panose="020B0604020202020204" charset="0"/>
              <a:ea typeface="MS PGothic" charset="0"/>
              <a:cs typeface="MS PGothic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  <a:ea typeface="MS PGothic" charset="0"/>
                <a:cs typeface="MS PGothic" charset="0"/>
              </a:rPr>
              <a:t>Il est </a:t>
            </a:r>
            <a:r>
              <a:rPr lang="fr-CA" sz="2000" b="1" dirty="0">
                <a:solidFill>
                  <a:srgbClr val="17375E"/>
                </a:solidFill>
                <a:latin typeface="Gill Sans" panose="020B0604020202020204" charset="0"/>
                <a:ea typeface="MS PGothic" charset="0"/>
                <a:cs typeface="MS PGothic" charset="0"/>
              </a:rPr>
              <a:t>impossible </a:t>
            </a: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  <a:ea typeface="MS PGothic" charset="0"/>
                <a:cs typeface="MS PGothic" charset="0"/>
              </a:rPr>
              <a:t>de trouver une </a:t>
            </a:r>
            <a:r>
              <a:rPr lang="fr-CA" sz="2000" b="1" dirty="0">
                <a:solidFill>
                  <a:srgbClr val="17375E"/>
                </a:solidFill>
                <a:latin typeface="Gill Sans" panose="020B0604020202020204" charset="0"/>
                <a:ea typeface="MS PGothic" charset="0"/>
                <a:cs typeface="MS PGothic" charset="0"/>
              </a:rPr>
              <a:t>solution </a:t>
            </a:r>
            <a:r>
              <a:rPr lang="fr-CA" sz="2000" b="1" dirty="0" smtClean="0">
                <a:solidFill>
                  <a:srgbClr val="17375E"/>
                </a:solidFill>
                <a:latin typeface="Gill Sans" panose="020B0604020202020204" charset="0"/>
                <a:ea typeface="MS PGothic" charset="0"/>
                <a:cs typeface="MS PGothic" charset="0"/>
              </a:rPr>
              <a:t>universelle</a:t>
            </a:r>
            <a:endParaRPr lang="fr-CA" sz="2000" b="1" dirty="0">
              <a:solidFill>
                <a:srgbClr val="17375E"/>
              </a:solidFill>
              <a:latin typeface="Gill Sans" panose="020B0604020202020204" charset="0"/>
              <a:ea typeface="MS PGothic" charset="0"/>
              <a:cs typeface="MS PGothic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  <a:ea typeface="MS PGothic" charset="0"/>
                <a:cs typeface="MS PGothic" charset="0"/>
              </a:rPr>
              <a:t>Gérer une situation stressante est une </a:t>
            </a:r>
            <a:r>
              <a:rPr lang="fr-CA" sz="2000" b="1" dirty="0">
                <a:solidFill>
                  <a:srgbClr val="17375E"/>
                </a:solidFill>
                <a:latin typeface="Gill Sans" panose="020B0604020202020204" charset="0"/>
                <a:ea typeface="MS PGothic" charset="0"/>
                <a:cs typeface="MS PGothic" charset="0"/>
              </a:rPr>
              <a:t>démarche </a:t>
            </a:r>
            <a:r>
              <a:rPr lang="fr-CA" sz="2000" b="1" dirty="0" smtClean="0">
                <a:solidFill>
                  <a:srgbClr val="17375E"/>
                </a:solidFill>
                <a:latin typeface="Gill Sans" panose="020B0604020202020204" charset="0"/>
                <a:ea typeface="MS PGothic" charset="0"/>
                <a:cs typeface="MS PGothic" charset="0"/>
              </a:rPr>
              <a:t>individuelle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  <a:ea typeface="MS PGothic" charset="0"/>
              <a:cs typeface="MS PGothic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730" y="2908100"/>
            <a:ext cx="1733669" cy="288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C70F28EB-B97B-4082-AE13-296ABAD95DD3}" type="slidenum">
              <a:rPr lang="fr-FR" sz="1200" smtClean="0">
                <a:latin typeface="Gill Sans" panose="020B0604020202020204"/>
              </a:rPr>
              <a:pPr algn="ctr"/>
              <a:t>10</a:t>
            </a:fld>
            <a:r>
              <a:rPr lang="fr-FR" sz="1200" smtClean="0">
                <a:latin typeface="Gill Sans" panose="020B0604020202020204"/>
              </a:rPr>
              <a:t> / 29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1139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1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ACTIVITÉ : CAS DE KHADIJA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225" y="958850"/>
            <a:ext cx="8534400" cy="4924425"/>
          </a:xfrm>
          <a:prstGeom prst="rect">
            <a:avLst/>
          </a:prstGeom>
          <a:solidFill>
            <a:srgbClr val="FFFFFF"/>
          </a:solidFill>
          <a:ln w="3175"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FFFFFF"/>
                </a:solidFill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dirty="0">
                <a:solidFill>
                  <a:srgbClr val="17375E"/>
                </a:solidFill>
                <a:latin typeface="Gill Sans" panose="020B0604020202020204" charset="0"/>
              </a:rPr>
              <a:t>Khadija est une étudiante à la Faculté des sciences et technique à l’Université Cadi </a:t>
            </a:r>
            <a:r>
              <a:rPr lang="fr-CA" dirty="0" err="1">
                <a:solidFill>
                  <a:srgbClr val="17375E"/>
                </a:solidFill>
                <a:latin typeface="Gill Sans" panose="020B0604020202020204" charset="0"/>
              </a:rPr>
              <a:t>Ayyad</a:t>
            </a:r>
            <a:r>
              <a:rPr lang="fr-CA" dirty="0">
                <a:solidFill>
                  <a:srgbClr val="17375E"/>
                </a:solidFill>
                <a:latin typeface="Gill Sans" panose="020B0604020202020204" charset="0"/>
              </a:rPr>
              <a:t>. Elle demeure à la cité universitaire et elle provient d’une famille pauvre</a:t>
            </a:r>
            <a:r>
              <a:rPr lang="fr-CA" dirty="0" smtClean="0">
                <a:solidFill>
                  <a:srgbClr val="17375E"/>
                </a:solidFill>
                <a:latin typeface="Gill Sans" panose="020B0604020202020204" charset="0"/>
              </a:rPr>
              <a:t>.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dirty="0" smtClean="0">
                <a:solidFill>
                  <a:srgbClr val="17375E"/>
                </a:solidFill>
                <a:latin typeface="Gill Sans" panose="020B0604020202020204" charset="0"/>
              </a:rPr>
              <a:t>Elle </a:t>
            </a:r>
            <a:r>
              <a:rPr lang="fr-CA" dirty="0">
                <a:solidFill>
                  <a:srgbClr val="17375E"/>
                </a:solidFill>
                <a:latin typeface="Gill Sans" panose="020B0604020202020204" charset="0"/>
              </a:rPr>
              <a:t>s’est </a:t>
            </a:r>
            <a:r>
              <a:rPr lang="fr-CA" dirty="0" smtClean="0">
                <a:solidFill>
                  <a:srgbClr val="17375E"/>
                </a:solidFill>
                <a:latin typeface="Gill Sans" panose="020B0604020202020204" charset="0"/>
              </a:rPr>
              <a:t>trouvée </a:t>
            </a:r>
            <a:r>
              <a:rPr lang="fr-CA" dirty="0">
                <a:solidFill>
                  <a:srgbClr val="17375E"/>
                </a:solidFill>
                <a:latin typeface="Gill Sans" panose="020B0604020202020204" charset="0"/>
              </a:rPr>
              <a:t>un emploi à temps partiel dans un magasin de vêtements en vue d’aider sa famille. Entre ses études et son travail, Khadija a l’impression de courir partout, </a:t>
            </a:r>
            <a:r>
              <a:rPr lang="fr-CA" dirty="0" smtClean="0">
                <a:solidFill>
                  <a:srgbClr val="17375E"/>
                </a:solidFill>
                <a:latin typeface="Gill Sans" panose="020B0604020202020204" charset="0"/>
              </a:rPr>
              <a:t>elle arrive épuisée, mange </a:t>
            </a:r>
            <a:r>
              <a:rPr lang="fr-CA" dirty="0">
                <a:solidFill>
                  <a:srgbClr val="17375E"/>
                </a:solidFill>
                <a:latin typeface="Gill Sans" panose="020B0604020202020204" charset="0"/>
              </a:rPr>
              <a:t>peu et son sommeil est </a:t>
            </a:r>
            <a:r>
              <a:rPr lang="fr-CA" dirty="0" smtClean="0">
                <a:solidFill>
                  <a:srgbClr val="17375E"/>
                </a:solidFill>
                <a:latin typeface="Gill Sans" panose="020B0604020202020204" charset="0"/>
              </a:rPr>
              <a:t>perturbé.</a:t>
            </a:r>
            <a:endParaRPr lang="fr-CA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dirty="0" smtClean="0">
                <a:solidFill>
                  <a:srgbClr val="17375E"/>
                </a:solidFill>
                <a:latin typeface="Gill Sans" panose="020B0604020202020204" charset="0"/>
              </a:rPr>
              <a:t>Étant </a:t>
            </a:r>
            <a:r>
              <a:rPr lang="fr-CA" dirty="0">
                <a:solidFill>
                  <a:srgbClr val="17375E"/>
                </a:solidFill>
                <a:latin typeface="Gill Sans" panose="020B0604020202020204" charset="0"/>
              </a:rPr>
              <a:t>l’ainée de sa famille, elle veut donner un bon exemple à ses frères et </a:t>
            </a:r>
            <a:r>
              <a:rPr lang="fr-CA" dirty="0" smtClean="0">
                <a:solidFill>
                  <a:srgbClr val="17375E"/>
                </a:solidFill>
                <a:latin typeface="Gill Sans" panose="020B0604020202020204" charset="0"/>
              </a:rPr>
              <a:t>à sa </a:t>
            </a:r>
            <a:r>
              <a:rPr lang="fr-CA" dirty="0">
                <a:solidFill>
                  <a:srgbClr val="17375E"/>
                </a:solidFill>
                <a:latin typeface="Gill Sans" panose="020B0604020202020204" charset="0"/>
              </a:rPr>
              <a:t>sœur, ce qui rajoute au stress qu’elle vit</a:t>
            </a:r>
            <a:r>
              <a:rPr lang="fr-CA" dirty="0" smtClean="0">
                <a:solidFill>
                  <a:srgbClr val="17375E"/>
                </a:solidFill>
                <a:latin typeface="Gill Sans" panose="020B0604020202020204" charset="0"/>
              </a:rPr>
              <a:t>.</a:t>
            </a:r>
            <a:endParaRPr lang="fr-CA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b="1" dirty="0" smtClean="0">
                <a:solidFill>
                  <a:srgbClr val="17375E"/>
                </a:solidFill>
                <a:latin typeface="Gill Sans" panose="020B0604020202020204" charset="0"/>
              </a:rPr>
              <a:t>Exercice :</a:t>
            </a:r>
          </a:p>
          <a:p>
            <a:pPr marL="285750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rgbClr val="17375E"/>
                </a:solidFill>
                <a:latin typeface="Gill Sans" panose="020B0604020202020204" charset="0"/>
              </a:rPr>
              <a:t>Imaginez que vous êtes cette personne.</a:t>
            </a:r>
          </a:p>
          <a:p>
            <a:pPr marL="285750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rgbClr val="17375E"/>
                </a:solidFill>
                <a:latin typeface="Gill Sans" panose="020B0604020202020204" charset="0"/>
              </a:rPr>
              <a:t>Complétez le tableau</a:t>
            </a:r>
          </a:p>
          <a:p>
            <a:pPr marL="285750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rgbClr val="17375E"/>
                </a:solidFill>
                <a:latin typeface="Gill Sans" panose="020B0604020202020204" charset="0"/>
              </a:rPr>
              <a:t>Quelles actions auriez-vous </a:t>
            </a:r>
            <a:r>
              <a:rPr lang="fr-CA" dirty="0" smtClean="0">
                <a:solidFill>
                  <a:srgbClr val="17375E"/>
                </a:solidFill>
                <a:latin typeface="Gill Sans" panose="020B0604020202020204" charset="0"/>
              </a:rPr>
              <a:t>mises </a:t>
            </a:r>
            <a:r>
              <a:rPr lang="fr-CA" dirty="0" smtClean="0">
                <a:solidFill>
                  <a:srgbClr val="17375E"/>
                </a:solidFill>
                <a:latin typeface="Gill Sans" panose="020B0604020202020204" charset="0"/>
              </a:rPr>
              <a:t>en place pour mieux gérer la situation et vous adapter au stress ?</a:t>
            </a:r>
            <a:endParaRPr lang="fr-FR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F99CCDB1-3CCD-4CD6-805D-7645F7C6D5D9}" type="slidenum">
              <a:rPr lang="fr-FR" sz="1200" smtClean="0">
                <a:latin typeface="Gill Sans" panose="020B0604020202020204"/>
              </a:rPr>
              <a:pPr algn="ctr"/>
              <a:t>11</a:t>
            </a:fld>
            <a:r>
              <a:rPr lang="fr-FR" sz="1200" smtClean="0">
                <a:latin typeface="Gill Sans" panose="020B0604020202020204"/>
              </a:rPr>
              <a:t> / 29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4617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5"/>
          <p:cNvSpPr txBox="1">
            <a:spLocks/>
          </p:cNvSpPr>
          <p:nvPr/>
        </p:nvSpPr>
        <p:spPr>
          <a:xfrm>
            <a:off x="304799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RÉACTIONS AUX SITUATIONS DE STRESS </a:t>
            </a:r>
          </a:p>
          <a:p>
            <a:r>
              <a:rPr lang="fr-FR" dirty="0"/>
              <a:t>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99678" y="1420870"/>
            <a:ext cx="3954209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 smtClean="0">
                <a:solidFill>
                  <a:srgbClr val="002A6C"/>
                </a:solidFill>
              </a:rPr>
              <a:t>Positive		</a:t>
            </a:r>
          </a:p>
          <a:p>
            <a:pPr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 smtClean="0">
                <a:solidFill>
                  <a:srgbClr val="002A6C"/>
                </a:solidFill>
              </a:rPr>
              <a:t>	</a:t>
            </a:r>
            <a:endParaRPr lang="fr-CA" dirty="0">
              <a:solidFill>
                <a:srgbClr val="002A6C"/>
              </a:solidFill>
            </a:endParaRPr>
          </a:p>
          <a:p>
            <a:pPr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</a:pPr>
            <a:r>
              <a:rPr lang="fr-CA" dirty="0" smtClean="0">
                <a:solidFill>
                  <a:srgbClr val="002A6C"/>
                </a:solidFill>
              </a:rPr>
              <a:t>La confrontation</a:t>
            </a:r>
          </a:p>
          <a:p>
            <a:pPr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</a:pPr>
            <a:endParaRPr lang="fr-CA" dirty="0">
              <a:solidFill>
                <a:srgbClr val="002A6C"/>
              </a:solidFill>
            </a:endParaRPr>
          </a:p>
          <a:p>
            <a:pPr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</a:pPr>
            <a:r>
              <a:rPr lang="fr-CA" dirty="0" smtClean="0">
                <a:solidFill>
                  <a:srgbClr val="002A6C"/>
                </a:solidFill>
              </a:rPr>
              <a:t>Adaptation et recherche </a:t>
            </a:r>
            <a:r>
              <a:rPr lang="fr-CA" dirty="0">
                <a:solidFill>
                  <a:srgbClr val="002A6C"/>
                </a:solidFill>
              </a:rPr>
              <a:t>de </a:t>
            </a:r>
            <a:r>
              <a:rPr lang="fr-CA" dirty="0" smtClean="0">
                <a:solidFill>
                  <a:srgbClr val="002A6C"/>
                </a:solidFill>
              </a:rPr>
              <a:t>solutions</a:t>
            </a:r>
            <a:endParaRPr lang="fr-CA" dirty="0">
              <a:solidFill>
                <a:srgbClr val="002A6C"/>
              </a:solidFill>
            </a:endParaRPr>
          </a:p>
        </p:txBody>
      </p:sp>
      <p:sp>
        <p:nvSpPr>
          <p:cNvPr id="7" name="Titre 15"/>
          <p:cNvSpPr txBox="1">
            <a:spLocks/>
          </p:cNvSpPr>
          <p:nvPr/>
        </p:nvSpPr>
        <p:spPr>
          <a:xfrm>
            <a:off x="196447" y="824561"/>
            <a:ext cx="8195991" cy="397290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fr-CA" sz="1800" dirty="0">
              <a:solidFill>
                <a:srgbClr val="002A6C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1800" dirty="0">
              <a:solidFill>
                <a:srgbClr val="002A6C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429" y="3796236"/>
            <a:ext cx="3671143" cy="220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lèche droite rayée 1"/>
          <p:cNvSpPr/>
          <p:nvPr/>
        </p:nvSpPr>
        <p:spPr>
          <a:xfrm rot="5400000">
            <a:off x="890675" y="1868503"/>
            <a:ext cx="547240" cy="302998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948562" y="1430175"/>
            <a:ext cx="3274830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 smtClean="0">
                <a:solidFill>
                  <a:srgbClr val="002A6C"/>
                </a:solidFill>
              </a:rPr>
              <a:t>Négative </a:t>
            </a:r>
          </a:p>
          <a:p>
            <a:pPr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</a:pPr>
            <a:endParaRPr lang="fr-CA" dirty="0" smtClean="0">
              <a:solidFill>
                <a:srgbClr val="002A6C"/>
              </a:solidFill>
            </a:endParaRPr>
          </a:p>
          <a:p>
            <a:pPr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 smtClean="0">
                <a:solidFill>
                  <a:srgbClr val="002A6C"/>
                </a:solidFill>
              </a:rPr>
              <a:t>La </a:t>
            </a:r>
            <a:r>
              <a:rPr lang="fr-CA" dirty="0" smtClean="0">
                <a:solidFill>
                  <a:srgbClr val="002A6C"/>
                </a:solidFill>
              </a:rPr>
              <a:t>fuite ou l’évitement </a:t>
            </a:r>
          </a:p>
          <a:p>
            <a:pPr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</a:pPr>
            <a:endParaRPr lang="fr-CA" dirty="0">
              <a:solidFill>
                <a:srgbClr val="002A6C"/>
              </a:solidFill>
            </a:endParaRPr>
          </a:p>
          <a:p>
            <a:pPr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</a:pPr>
            <a:r>
              <a:rPr lang="fr-CA" dirty="0" smtClean="0">
                <a:solidFill>
                  <a:srgbClr val="002A6C"/>
                </a:solidFill>
              </a:rPr>
              <a:t> statu quo </a:t>
            </a:r>
            <a:r>
              <a:rPr lang="fr-CA" dirty="0">
                <a:solidFill>
                  <a:srgbClr val="002A6C"/>
                </a:solidFill>
              </a:rPr>
              <a:t>/</a:t>
            </a:r>
            <a:r>
              <a:rPr lang="fr-CA" dirty="0" smtClean="0">
                <a:solidFill>
                  <a:srgbClr val="002A6C"/>
                </a:solidFill>
              </a:rPr>
              <a:t> aggravation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04225" y="958849"/>
            <a:ext cx="8534400" cy="25648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b="1" dirty="0" smtClean="0">
                <a:solidFill>
                  <a:srgbClr val="17375E"/>
                </a:solidFill>
                <a:latin typeface="Gill Sans" panose="020B0604020202020204" charset="0"/>
              </a:rPr>
              <a:t>Tout est une question de perception</a:t>
            </a:r>
            <a:endParaRPr lang="fr-CA" sz="2000" b="1" dirty="0" smtClean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00" y="2565062"/>
            <a:ext cx="4079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Flèche droite rayée 16"/>
          <p:cNvSpPr/>
          <p:nvPr/>
        </p:nvSpPr>
        <p:spPr>
          <a:xfrm rot="5400000">
            <a:off x="5172997" y="1862847"/>
            <a:ext cx="547240" cy="302998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04" y="2573339"/>
            <a:ext cx="4143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5BAE6598-0351-46C7-8828-4B24EAE40C56}" type="slidenum">
              <a:rPr lang="fr-FR" sz="1200" smtClean="0">
                <a:latin typeface="Gill Sans" panose="020B0604020202020204"/>
              </a:rPr>
              <a:pPr algn="ctr"/>
              <a:t>12</a:t>
            </a:fld>
            <a:r>
              <a:rPr lang="fr-FR" sz="1200" smtClean="0">
                <a:latin typeface="Gill Sans" panose="020B0604020202020204"/>
              </a:rPr>
              <a:t> / 29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5055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66513"/>
            <a:ext cx="8534400" cy="369332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STRATÉGIES D’ADAPTATION AU STRESS </a:t>
            </a:r>
          </a:p>
        </p:txBody>
      </p:sp>
      <p:sp>
        <p:nvSpPr>
          <p:cNvPr id="2" name="Rectangle 1"/>
          <p:cNvSpPr/>
          <p:nvPr/>
        </p:nvSpPr>
        <p:spPr>
          <a:xfrm>
            <a:off x="595393" y="862613"/>
            <a:ext cx="772516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fr-FR" dirty="0">
              <a:solidFill>
                <a:srgbClr val="002A6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224" y="958850"/>
            <a:ext cx="8534400" cy="1949252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2000" b="1" dirty="0">
                <a:solidFill>
                  <a:srgbClr val="17375E"/>
                </a:solidFill>
                <a:latin typeface="Gill Sans" panose="020B0604020202020204" charset="0"/>
              </a:rPr>
              <a:t>L’adaptation centrée sur les émotions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: approche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passive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2000" b="1" dirty="0" smtClean="0">
                <a:solidFill>
                  <a:srgbClr val="17375E"/>
                </a:solidFill>
                <a:latin typeface="Gill Sans" panose="020B0604020202020204" charset="0"/>
              </a:rPr>
              <a:t>L’adaptation 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 charset="0"/>
              </a:rPr>
              <a:t>centrée </a:t>
            </a:r>
            <a:r>
              <a:rPr lang="fr-FR" sz="2000" b="1" dirty="0" smtClean="0">
                <a:solidFill>
                  <a:srgbClr val="17375E"/>
                </a:solidFill>
                <a:latin typeface="Gill Sans" panose="020B0604020202020204" charset="0"/>
              </a:rPr>
              <a:t>sur 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 charset="0"/>
              </a:rPr>
              <a:t>les </a:t>
            </a:r>
            <a:r>
              <a:rPr lang="fr-FR" sz="2000" b="1" dirty="0" smtClean="0">
                <a:solidFill>
                  <a:srgbClr val="17375E"/>
                </a:solidFill>
                <a:latin typeface="Gill Sans" panose="020B0604020202020204" charset="0"/>
              </a:rPr>
              <a:t>problèmes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: approche active, mais…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2000" b="1" dirty="0" smtClean="0">
                <a:solidFill>
                  <a:srgbClr val="17375E"/>
                </a:solidFill>
                <a:latin typeface="Gill Sans" panose="020B0604020202020204" charset="0"/>
              </a:rPr>
              <a:t>L’adaptation efficace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81924" y="5729594"/>
            <a:ext cx="7832736" cy="233205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1200" i="1" dirty="0" smtClean="0">
                <a:solidFill>
                  <a:srgbClr val="17375E"/>
                </a:solidFill>
                <a:latin typeface="Gill Sans" panose="020B0604020202020204" charset="0"/>
              </a:rPr>
              <a:t>Source : </a:t>
            </a:r>
            <a:r>
              <a:rPr lang="fr-CA" sz="1200" i="1" dirty="0" smtClean="0">
                <a:solidFill>
                  <a:srgbClr val="17375E"/>
                </a:solidFill>
                <a:latin typeface="Gill Sans" panose="020B0604020202020204" charset="0"/>
                <a:hlinkClick r:id="rId3"/>
              </a:rPr>
              <a:t>www.stresshumain.ca/le-stress/dejouer-le-stress/etape-de-gestion-du-stress-instantanee/</a:t>
            </a:r>
            <a:r>
              <a:rPr lang="fr-CA" sz="1200" i="1" dirty="0" smtClean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42172BEF-DAAB-4E81-8741-229930FC1D2E}" type="slidenum">
              <a:rPr lang="fr-FR" sz="1200" smtClean="0">
                <a:latin typeface="Gill Sans" panose="020B0604020202020204"/>
              </a:rPr>
              <a:pPr algn="ctr"/>
              <a:t>13</a:t>
            </a:fld>
            <a:r>
              <a:rPr lang="fr-FR" sz="1200" smtClean="0">
                <a:latin typeface="Gill Sans" panose="020B0604020202020204"/>
              </a:rPr>
              <a:t> / 29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20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66513"/>
            <a:ext cx="8534400" cy="369332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STRATÉGIE D’ADAPTATION EFFICACE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04225" y="958849"/>
            <a:ext cx="8534400" cy="4065215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dirty="0">
                <a:solidFill>
                  <a:srgbClr val="17375E"/>
                </a:solidFill>
                <a:latin typeface="Gill Sans" panose="020B0604020202020204" charset="0"/>
              </a:rPr>
              <a:t>L’adaptation diffère en fonction des personnes et des </a:t>
            </a:r>
            <a:r>
              <a:rPr lang="fr-FR" b="1" dirty="0" smtClean="0">
                <a:solidFill>
                  <a:srgbClr val="17375E"/>
                </a:solidFill>
                <a:latin typeface="Gill Sans" panose="020B0604020202020204" charset="0"/>
              </a:rPr>
              <a:t>situations ; </a:t>
            </a:r>
            <a:r>
              <a:rPr lang="fr-FR" b="1" dirty="0">
                <a:solidFill>
                  <a:srgbClr val="17375E"/>
                </a:solidFill>
                <a:latin typeface="Gill Sans" panose="020B0604020202020204" charset="0"/>
              </a:rPr>
              <a:t>il existe quelques règles importantes pour une adaptation efficace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.</a:t>
            </a: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Soyez positif!</a:t>
            </a: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CA" dirty="0" smtClean="0">
                <a:solidFill>
                  <a:srgbClr val="17375E"/>
                </a:solidFill>
                <a:latin typeface="Gill Sans" panose="020B0604020202020204" charset="0"/>
              </a:rPr>
              <a:t>Faites le choix</a:t>
            </a: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CA" dirty="0" smtClean="0">
                <a:solidFill>
                  <a:srgbClr val="17375E"/>
                </a:solidFill>
                <a:latin typeface="Gill Sans" panose="020B0604020202020204" charset="0"/>
              </a:rPr>
              <a:t>Soyez objectif face à chaque situation</a:t>
            </a: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CA" dirty="0" smtClean="0">
                <a:solidFill>
                  <a:srgbClr val="17375E"/>
                </a:solidFill>
                <a:latin typeface="Gill Sans" panose="020B0604020202020204" charset="0"/>
              </a:rPr>
              <a:t>Communiquez</a:t>
            </a: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CA" dirty="0" smtClean="0">
                <a:solidFill>
                  <a:srgbClr val="17375E"/>
                </a:solidFill>
                <a:latin typeface="Gill Sans" panose="020B0604020202020204" charset="0"/>
              </a:rPr>
              <a:t>Acceptez-vous (et les autres)</a:t>
            </a: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CA" dirty="0" smtClean="0">
                <a:solidFill>
                  <a:srgbClr val="17375E"/>
                </a:solidFill>
                <a:latin typeface="Gill Sans" panose="020B0604020202020204" charset="0"/>
              </a:rPr>
              <a:t>Le soutien social</a:t>
            </a: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CA" dirty="0" smtClean="0">
                <a:solidFill>
                  <a:srgbClr val="17375E"/>
                </a:solidFill>
                <a:latin typeface="Gill Sans" panose="020B0604020202020204" charset="0"/>
              </a:rPr>
              <a:t>Composez de façon efficace avec les erreurs et le succès</a:t>
            </a: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CA" dirty="0" smtClean="0">
                <a:solidFill>
                  <a:srgbClr val="17375E"/>
                </a:solidFill>
                <a:latin typeface="Gill Sans" panose="020B0604020202020204" charset="0"/>
              </a:rPr>
              <a:t>Développez une autodiscipline et le contrôle</a:t>
            </a:r>
          </a:p>
          <a:p>
            <a:pPr marL="342900" indent="-34290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CA" dirty="0" smtClean="0">
                <a:solidFill>
                  <a:srgbClr val="17375E"/>
                </a:solidFill>
                <a:latin typeface="Gill Sans" panose="020B0604020202020204" charset="0"/>
              </a:rPr>
              <a:t>Soyez </a:t>
            </a:r>
            <a:r>
              <a:rPr lang="fr-CA" dirty="0" smtClean="0">
                <a:solidFill>
                  <a:srgbClr val="17375E"/>
                </a:solidFill>
                <a:latin typeface="Gill Sans" panose="020B0604020202020204" charset="0"/>
              </a:rPr>
              <a:t>résilient ! </a:t>
            </a:r>
            <a:endParaRPr lang="fr-CA" dirty="0" smtClean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04225" y="5591095"/>
            <a:ext cx="8534975" cy="233205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1400" i="1" dirty="0" smtClean="0">
                <a:solidFill>
                  <a:srgbClr val="17375E"/>
                </a:solidFill>
                <a:latin typeface="Gill Sans" panose="020B0604020202020204" charset="0"/>
              </a:rPr>
              <a:t>Source : </a:t>
            </a:r>
            <a:r>
              <a:rPr lang="fr-CA" sz="1400" i="1" dirty="0" smtClean="0">
                <a:solidFill>
                  <a:srgbClr val="17375E"/>
                </a:solidFill>
                <a:latin typeface="Gill Sans" panose="020B0604020202020204" charset="0"/>
                <a:hlinkClick r:id="rId3"/>
              </a:rPr>
              <a:t>www.stresshumain.ca/le-stress/dejouer-le-stress/etape-de-gestion-du-stress-instantanee/</a:t>
            </a:r>
            <a:r>
              <a:rPr lang="fr-CA" sz="1400" i="1" dirty="0" smtClean="0">
                <a:solidFill>
                  <a:srgbClr val="17375E"/>
                </a:solidFill>
                <a:latin typeface="Gill Sans" panose="020B0604020202020204" charset="0"/>
              </a:rPr>
              <a:t> 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3BCBC5CF-6EFC-412F-BE05-6C8023B7860D}" type="slidenum">
              <a:rPr lang="fr-FR" sz="1200" smtClean="0">
                <a:latin typeface="Gill Sans" panose="020B0604020202020204"/>
              </a:rPr>
              <a:pPr algn="ctr"/>
              <a:t>14</a:t>
            </a:fld>
            <a:r>
              <a:rPr lang="fr-FR" sz="1200" smtClean="0">
                <a:latin typeface="Gill Sans" panose="020B0604020202020204"/>
              </a:rPr>
              <a:t> / 29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0180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799" y="266514"/>
            <a:ext cx="8534400" cy="553998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ACTIVITÉ</a:t>
            </a:r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04224" y="958850"/>
            <a:ext cx="8534400" cy="1384995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Mettez-vous en équipe de 2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Reprenez le cas de Khadija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Réfléchissez à ce qui pourrait être les éléments d’une adaptation efficace 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67120738-6838-45B1-8068-C3CC8835E66D}" type="slidenum">
              <a:rPr lang="fr-FR" sz="1200" smtClean="0">
                <a:latin typeface="Gill Sans" panose="020B0604020202020204"/>
              </a:rPr>
              <a:pPr algn="ctr"/>
              <a:t>15</a:t>
            </a:fld>
            <a:r>
              <a:rPr lang="fr-FR" sz="1200" smtClean="0">
                <a:latin typeface="Gill Sans" panose="020B0604020202020204"/>
              </a:rPr>
              <a:t> / 29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2655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1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EN RÉSUMÉ : POUR UNE GESTION OPTIMALE DE STRESS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225" y="958850"/>
            <a:ext cx="8534400" cy="2769989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Nous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devons disséquer notre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stress (analyser avec </a:t>
            </a:r>
            <a:r>
              <a:rPr lang="fr-FR" sz="2000" smtClean="0">
                <a:solidFill>
                  <a:srgbClr val="17375E"/>
                </a:solidFill>
                <a:latin typeface="Gill Sans" panose="020B0604020202020204" charset="0"/>
              </a:rPr>
              <a:t>minutie)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Nous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devons reconstruire notre vie avec le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stress (diminuer l’impact du stress dans nos vies)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Nous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devons utiliser notre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corps (faire de l’exercice et rester </a:t>
            </a:r>
            <a:r>
              <a:rPr lang="fr-FR" sz="2000" smtClean="0">
                <a:solidFill>
                  <a:srgbClr val="17375E"/>
                </a:solidFill>
                <a:latin typeface="Gill Sans" panose="020B0604020202020204" charset="0"/>
              </a:rPr>
              <a:t>actif)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Nous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devons prendre du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recul (relativiser les </a:t>
            </a:r>
            <a:r>
              <a:rPr lang="fr-FR" sz="2000" smtClean="0">
                <a:solidFill>
                  <a:srgbClr val="17375E"/>
                </a:solidFill>
                <a:latin typeface="Gill Sans" panose="020B0604020202020204" charset="0"/>
              </a:rPr>
              <a:t>situations)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8" b="10058"/>
          <a:stretch/>
        </p:blipFill>
        <p:spPr bwMode="auto">
          <a:xfrm>
            <a:off x="2891620" y="3438938"/>
            <a:ext cx="3360761" cy="201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2606" y="5737837"/>
            <a:ext cx="7813344" cy="25648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1200" i="1" dirty="0" smtClean="0">
                <a:solidFill>
                  <a:srgbClr val="17375E"/>
                </a:solidFill>
                <a:latin typeface="Gill Sans" panose="020B0604020202020204" charset="0"/>
              </a:rPr>
              <a:t>*Source : </a:t>
            </a:r>
            <a:r>
              <a:rPr lang="fr-FR" sz="1200" i="1" dirty="0">
                <a:solidFill>
                  <a:srgbClr val="17375E"/>
                </a:solidFill>
                <a:latin typeface="Gill Sans" panose="020B0604020202020204" charset="0"/>
                <a:hlinkClick r:id="rId3"/>
              </a:rPr>
              <a:t>www.stresshumain.ca/le-stress/dejouer-le-stress/gestion-du-stress-a-retenir</a:t>
            </a:r>
            <a:r>
              <a:rPr lang="fr-FR" sz="1200" i="1" dirty="0" smtClean="0">
                <a:solidFill>
                  <a:srgbClr val="17375E"/>
                </a:solidFill>
                <a:latin typeface="Gill Sans" panose="020B0604020202020204" charset="0"/>
                <a:hlinkClick r:id="rId3"/>
              </a:rPr>
              <a:t>/</a:t>
            </a:r>
            <a:endParaRPr lang="fr-FR" sz="1200" i="1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0AC8A84C-9C5E-47D3-9E13-42057800BFFF}" type="slidenum">
              <a:rPr lang="fr-FR" sz="1200" smtClean="0">
                <a:latin typeface="Gill Sans" panose="020B0604020202020204"/>
              </a:rPr>
              <a:pPr algn="ctr"/>
              <a:t>16</a:t>
            </a:fld>
            <a:r>
              <a:rPr lang="fr-FR" sz="1200" smtClean="0">
                <a:latin typeface="Gill Sans" panose="020B0604020202020204"/>
              </a:rPr>
              <a:t> / 29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8581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1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LES ÉMOTIONS 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225" y="958849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L’émotion est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une énergie qui se crée au sein de notre esprit par l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a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conjonction de différentes causes et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conditions.</a:t>
            </a:r>
          </a:p>
        </p:txBody>
      </p:sp>
      <p:graphicFrame>
        <p:nvGraphicFramePr>
          <p:cNvPr id="5" name="Diagram 3"/>
          <p:cNvGraphicFramePr/>
          <p:nvPr>
            <p:extLst>
              <p:ext uri="{D42A27DB-BD31-4B8C-83A1-F6EECF244321}">
                <p14:modId xmlns:p14="http://schemas.microsoft.com/office/powerpoint/2010/main" val="1466481116"/>
              </p:ext>
            </p:extLst>
          </p:nvPr>
        </p:nvGraphicFramePr>
        <p:xfrm>
          <a:off x="2126975" y="1699591"/>
          <a:ext cx="4890052" cy="4137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3E266C07-4062-425C-8C09-E756BD806B56}" type="slidenum">
              <a:rPr lang="fr-FR" sz="1200" smtClean="0">
                <a:latin typeface="Gill Sans" panose="020B0604020202020204"/>
              </a:rPr>
              <a:pPr algn="ctr"/>
              <a:t>17</a:t>
            </a:fld>
            <a:r>
              <a:rPr lang="fr-FR" sz="1200" smtClean="0">
                <a:latin typeface="Gill Sans" panose="020B0604020202020204"/>
              </a:rPr>
              <a:t> / 29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2305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7E6825-CC0D-478B-9AB5-ADDDCC817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AFE949-9F4F-43DA-9E30-EC969AC89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DD0674-99E1-44A9-82A4-4844FF029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195475-0D2A-40A7-AE7D-05AD97CC4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C94701-8110-4845-B61C-2213E0594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AFE6F9-78A1-4EBF-8D06-0358ADE0A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569A1A-A379-4707-806C-A29E66111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D6D671-7777-4533-A015-0AF73C58F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9D8091-942C-43DD-BE95-B355E8E9F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ADBFB6-1BC0-4A6A-8FA6-1C297249A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E8526B-3D01-4E26-8E85-6A3693167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6CBA7F-91D7-4E66-AC2E-178F00495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D47DE6-DDC2-4526-82EB-A7A351ABB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C185B7-1FB5-42FB-9C4C-EE57C8E55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 animBg="1"/>
      <p:bldGraphic spid="5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LES ÉMOTIONS SECONDAIRES ET COMBINÉES</a:t>
            </a:r>
          </a:p>
        </p:txBody>
      </p:sp>
      <p:sp>
        <p:nvSpPr>
          <p:cNvPr id="3" name="ZoneTexte 4"/>
          <p:cNvSpPr txBox="1">
            <a:spLocks noChangeArrowheads="1"/>
          </p:cNvSpPr>
          <p:nvPr/>
        </p:nvSpPr>
        <p:spPr bwMode="auto">
          <a:xfrm>
            <a:off x="304225" y="958849"/>
            <a:ext cx="8534400" cy="302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001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just" eaLnBrk="1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b="1" dirty="0">
                <a:solidFill>
                  <a:srgbClr val="17375E"/>
                </a:solidFill>
                <a:latin typeface="Gill Sans" panose="020B0604020202020204" charset="0"/>
              </a:rPr>
              <a:t>Les émotions secondaires sont apprises par conditionnement </a:t>
            </a:r>
            <a:r>
              <a:rPr lang="fr-FR" sz="2000" b="1" dirty="0" smtClean="0">
                <a:solidFill>
                  <a:srgbClr val="17375E"/>
                </a:solidFill>
                <a:latin typeface="Gill Sans" panose="020B0604020202020204" charset="0"/>
              </a:rPr>
              <a:t>:</a:t>
            </a:r>
            <a:endParaRPr lang="fr-FR" sz="2000" b="1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447675" lvl="1" indent="-342900" algn="just" eaLnBrk="1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Peur de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ne pas trouver d’emploi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447675" lvl="1" indent="-342900" algn="just" eaLnBrk="1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Peur de ne pas être à la hauteur du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poste</a:t>
            </a:r>
            <a:endParaRPr lang="fr-FR" sz="2000" b="1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lvl="1" indent="0" algn="just" eaLnBrk="1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b="1" dirty="0" smtClean="0">
                <a:solidFill>
                  <a:srgbClr val="17375E"/>
                </a:solidFill>
                <a:latin typeface="Gill Sans" panose="020B0604020202020204" charset="0"/>
              </a:rPr>
              <a:t>Les 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 charset="0"/>
              </a:rPr>
              <a:t>émotions combinées ou </a:t>
            </a:r>
            <a:r>
              <a:rPr lang="fr-FR" sz="2000" b="1" dirty="0" smtClean="0">
                <a:solidFill>
                  <a:srgbClr val="17375E"/>
                </a:solidFill>
                <a:latin typeface="Gill Sans" panose="020B0604020202020204" charset="0"/>
              </a:rPr>
              <a:t>complexes car plusieurs sensations sont éprouvées en même temps</a:t>
            </a:r>
          </a:p>
          <a:p>
            <a:pPr marL="447675" lvl="2" algn="just" eaLnBrk="1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La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jalousie implique à la fois de la peur (peur d’être quitté, humilié, rejeté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), de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la colère et de la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tristesse</a:t>
            </a:r>
            <a:endParaRPr lang="fr-FR" sz="2000" b="1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591F0226-7C81-458B-B40D-67D73466E7F7}" type="slidenum">
              <a:rPr lang="fr-FR" sz="1200" smtClean="0">
                <a:latin typeface="Gill Sans" panose="020B0604020202020204"/>
              </a:rPr>
              <a:pPr algn="ctr"/>
              <a:t>18</a:t>
            </a:fld>
            <a:r>
              <a:rPr lang="fr-FR" sz="1200" smtClean="0">
                <a:latin typeface="Gill Sans" panose="020B0604020202020204"/>
              </a:rPr>
              <a:t> / 29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8543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PRÉSENTATION : L’ASCENSEUR ÉMOTIONNEL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564" y="1475774"/>
            <a:ext cx="650296" cy="650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0" y="3676650"/>
            <a:ext cx="2120900" cy="21209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823" y="2301027"/>
            <a:ext cx="4412354" cy="311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800" y="906234"/>
            <a:ext cx="8534400" cy="769441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dirty="0">
                <a:solidFill>
                  <a:srgbClr val="17375E"/>
                </a:solidFill>
                <a:latin typeface="Gill Sans" panose="020B0604020202020204" charset="0"/>
                <a:ea typeface="ＭＳ Ｐゴシック" charset="0"/>
              </a:rPr>
              <a:t>Il pourrait être comparé aux </a:t>
            </a:r>
            <a:r>
              <a:rPr lang="fr-FR" b="1" dirty="0">
                <a:solidFill>
                  <a:srgbClr val="17375E"/>
                </a:solidFill>
                <a:latin typeface="Gill Sans" panose="020B0604020202020204" charset="0"/>
                <a:ea typeface="ＭＳ Ｐゴシック" charset="0"/>
              </a:rPr>
              <a:t>montagnes russes</a:t>
            </a:r>
            <a:r>
              <a:rPr lang="fr-FR" dirty="0">
                <a:solidFill>
                  <a:srgbClr val="17375E"/>
                </a:solidFill>
                <a:latin typeface="Gill Sans" panose="020B0604020202020204" charset="0"/>
                <a:ea typeface="ＭＳ Ｐゴシック" charset="0"/>
              </a:rPr>
              <a:t>.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  <a:ea typeface="ＭＳ Ｐゴシック" charset="0"/>
              </a:rPr>
              <a:t>Lorsque </a:t>
            </a:r>
            <a:r>
              <a:rPr lang="fr-FR" dirty="0">
                <a:solidFill>
                  <a:srgbClr val="17375E"/>
                </a:solidFill>
                <a:latin typeface="Gill Sans" panose="020B0604020202020204" charset="0"/>
                <a:ea typeface="ＭＳ Ｐゴシック" charset="0"/>
              </a:rPr>
              <a:t>un évènement extérieur (ou une personne) nous fait </a:t>
            </a:r>
            <a:r>
              <a:rPr lang="fr-FR" b="1" dirty="0">
                <a:solidFill>
                  <a:srgbClr val="17375E"/>
                </a:solidFill>
                <a:latin typeface="Gill Sans" panose="020B0604020202020204" charset="0"/>
                <a:ea typeface="ＭＳ Ｐゴシック" charset="0"/>
              </a:rPr>
              <a:t>changer de manière très rapide </a:t>
            </a:r>
            <a:r>
              <a:rPr lang="fr-FR" dirty="0">
                <a:solidFill>
                  <a:srgbClr val="17375E"/>
                </a:solidFill>
                <a:latin typeface="Gill Sans" panose="020B0604020202020204" charset="0"/>
                <a:ea typeface="ＭＳ Ｐゴシック" charset="0"/>
              </a:rPr>
              <a:t>notre état d’esprit, état émotionnel, ou sentiments vis-à-vis d’une personne ou une situation.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1916" y="5707884"/>
            <a:ext cx="7240138" cy="25648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1200" dirty="0" smtClean="0">
                <a:solidFill>
                  <a:srgbClr val="17375E"/>
                </a:solidFill>
                <a:latin typeface="Gill Sans" panose="020B0604020202020204" charset="0"/>
                <a:ea typeface="ＭＳ Ｐゴシック" charset="0"/>
              </a:rPr>
              <a:t>* </a:t>
            </a:r>
            <a:r>
              <a:rPr lang="fr-FR" sz="1200" i="1" dirty="0" smtClean="0">
                <a:solidFill>
                  <a:srgbClr val="17375E"/>
                </a:solidFill>
                <a:latin typeface="Gill Sans" panose="020B0604020202020204" charset="0"/>
                <a:ea typeface="ＭＳ Ｐゴシック" charset="0"/>
              </a:rPr>
              <a:t>Source</a:t>
            </a:r>
            <a:r>
              <a:rPr lang="fr-FR" sz="1200" dirty="0" smtClean="0">
                <a:solidFill>
                  <a:srgbClr val="17375E"/>
                </a:solidFill>
                <a:latin typeface="Gill Sans" panose="020B0604020202020204" charset="0"/>
                <a:ea typeface="ＭＳ Ｐゴシック" charset="0"/>
              </a:rPr>
              <a:t> : </a:t>
            </a:r>
            <a:r>
              <a:rPr lang="fr-FR" sz="1200" dirty="0" smtClean="0">
                <a:solidFill>
                  <a:srgbClr val="17375E"/>
                </a:solidFill>
                <a:latin typeface="Gill Sans" panose="020B0604020202020204" charset="0"/>
                <a:ea typeface="ＭＳ Ｐゴシック" charset="0"/>
                <a:hlinkClick r:id="rId6"/>
              </a:rPr>
              <a:t>www.nouscomprendre.com/ascenseur-emotionnel</a:t>
            </a:r>
            <a:r>
              <a:rPr lang="fr-FR" sz="1200" dirty="0" smtClean="0">
                <a:solidFill>
                  <a:srgbClr val="17375E"/>
                </a:solidFill>
                <a:latin typeface="Gill Sans" panose="020B0604020202020204" charset="0"/>
                <a:hlinkClick r:id="rId6"/>
              </a:rPr>
              <a:t>/</a:t>
            </a:r>
            <a:r>
              <a:rPr lang="fr-FR" sz="1200" dirty="0" smtClean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endParaRPr lang="fr-FR" sz="12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FC9FBB4F-26DA-4A47-8306-F39276691A49}" type="slidenum">
              <a:rPr lang="fr-FR" sz="1200" smtClean="0">
                <a:latin typeface="Gill Sans" panose="020B0604020202020204"/>
              </a:rPr>
              <a:pPr algn="ctr"/>
              <a:t>19</a:t>
            </a:fld>
            <a:r>
              <a:rPr lang="fr-FR" sz="1200" smtClean="0">
                <a:latin typeface="Gill Sans" panose="020B0604020202020204"/>
              </a:rPr>
              <a:t> / 29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5459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11150" y="958850"/>
            <a:ext cx="2616200" cy="720725"/>
          </a:xfrm>
          <a:prstGeom prst="roundRect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en-US" sz="1600" dirty="0">
                <a:solidFill>
                  <a:prstClr val="white"/>
                </a:solidFill>
              </a:rPr>
              <a:t>ENGAGEMENT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311150" y="1987550"/>
            <a:ext cx="2616200" cy="720725"/>
          </a:xfrm>
          <a:prstGeom prst="roundRect">
            <a:avLst/>
          </a:prstGeom>
          <a:solidFill>
            <a:srgbClr val="833E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prstClr val="white"/>
                </a:solidFill>
              </a:rPr>
              <a:t>RESPECT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311150" y="3016250"/>
            <a:ext cx="2616200" cy="720725"/>
          </a:xfrm>
          <a:prstGeom prst="roundRect">
            <a:avLst/>
          </a:prstGeom>
          <a:solidFill>
            <a:srgbClr val="1DB8D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prstClr val="white"/>
                </a:solidFill>
              </a:rPr>
              <a:t>COMMUNICATION POSITIVE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11150" y="4044950"/>
            <a:ext cx="2616200" cy="720725"/>
          </a:xfrm>
          <a:prstGeom prst="roundRect">
            <a:avLst/>
          </a:prstGeom>
          <a:solidFill>
            <a:srgbClr val="FC8A0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prstClr val="white"/>
                </a:solidFill>
              </a:rPr>
              <a:t>PROFESSIONNALISME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3233738" y="958850"/>
            <a:ext cx="5489575" cy="720725"/>
          </a:xfrm>
          <a:prstGeom prst="roundRect">
            <a:avLst/>
          </a:prstGeom>
          <a:noFill/>
          <a:ln>
            <a:solidFill>
              <a:srgbClr val="C0504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en-US" sz="1600" dirty="0">
                <a:solidFill>
                  <a:srgbClr val="002A6C"/>
                </a:solidFill>
              </a:rPr>
              <a:t>S</a:t>
            </a:r>
            <a:r>
              <a:rPr lang="fr-FR" altLang="fr-FR" sz="1600" dirty="0">
                <a:solidFill>
                  <a:srgbClr val="002A6C"/>
                </a:solidFill>
              </a:rPr>
              <a:t>’</a:t>
            </a:r>
            <a:r>
              <a:rPr lang="fr-FR" altLang="en-US" sz="1600" dirty="0">
                <a:solidFill>
                  <a:srgbClr val="002A6C"/>
                </a:solidFill>
              </a:rPr>
              <a:t>engager activement dans toutes les activités et discussions.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3248025" y="1989138"/>
            <a:ext cx="5487988" cy="720725"/>
          </a:xfrm>
          <a:prstGeom prst="roundRect">
            <a:avLst/>
          </a:prstGeom>
          <a:noFill/>
          <a:ln>
            <a:solidFill>
              <a:srgbClr val="833E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1600" dirty="0">
                <a:solidFill>
                  <a:srgbClr val="002A6C"/>
                </a:solidFill>
              </a:rPr>
              <a:t>Se respecter soi-même et respecter les </a:t>
            </a:r>
            <a:r>
              <a:rPr lang="fr-FR" sz="1600">
                <a:solidFill>
                  <a:srgbClr val="002A6C"/>
                </a:solidFill>
              </a:rPr>
              <a:t>autres</a:t>
            </a:r>
            <a:r>
              <a:rPr lang="fr-FR" sz="1600" smtClean="0">
                <a:solidFill>
                  <a:srgbClr val="002A6C"/>
                </a:solidFill>
              </a:rPr>
              <a:t>.</a:t>
            </a:r>
            <a:endParaRPr lang="fr-FR" sz="1600" dirty="0">
              <a:solidFill>
                <a:srgbClr val="002A6C"/>
              </a:solidFill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1600" dirty="0">
                <a:solidFill>
                  <a:srgbClr val="002A6C"/>
                </a:solidFill>
              </a:rPr>
              <a:t>Être attentif aux feedbacks des autres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248025" y="3016250"/>
            <a:ext cx="5487988" cy="720725"/>
          </a:xfrm>
          <a:prstGeom prst="roundRect">
            <a:avLst/>
          </a:prstGeom>
          <a:noFill/>
          <a:ln>
            <a:solidFill>
              <a:srgbClr val="1DB8D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1600" dirty="0">
                <a:solidFill>
                  <a:srgbClr val="002A6C"/>
                </a:solidFill>
              </a:rPr>
              <a:t>Écouter les autres et éviter les jugements de </a:t>
            </a:r>
            <a:r>
              <a:rPr lang="fr-FR" sz="1600">
                <a:solidFill>
                  <a:srgbClr val="002A6C"/>
                </a:solidFill>
              </a:rPr>
              <a:t>valeurs</a:t>
            </a:r>
            <a:r>
              <a:rPr lang="fr-FR" sz="1600" smtClean="0">
                <a:solidFill>
                  <a:srgbClr val="002A6C"/>
                </a:solidFill>
              </a:rPr>
              <a:t>.</a:t>
            </a:r>
            <a:endParaRPr lang="fr-FR" sz="1600" dirty="0">
              <a:solidFill>
                <a:srgbClr val="002A6C"/>
              </a:solidFill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1600" dirty="0" smtClean="0">
                <a:solidFill>
                  <a:srgbClr val="002A6C"/>
                </a:solidFill>
              </a:rPr>
              <a:t>Participer et </a:t>
            </a:r>
            <a:r>
              <a:rPr lang="fr-FR" sz="1600" dirty="0">
                <a:solidFill>
                  <a:srgbClr val="002A6C"/>
                </a:solidFill>
              </a:rPr>
              <a:t>prendre la parole.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248025" y="4044950"/>
            <a:ext cx="5487988" cy="720725"/>
          </a:xfrm>
          <a:prstGeom prst="roundRect">
            <a:avLst/>
          </a:prstGeom>
          <a:noFill/>
          <a:ln>
            <a:solidFill>
              <a:srgbClr val="FC8A0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altLang="en-US" sz="1600" dirty="0">
                <a:solidFill>
                  <a:srgbClr val="002A6C"/>
                </a:solidFill>
              </a:rPr>
              <a:t>Se comporter comme si vous étiez au </a:t>
            </a:r>
            <a:r>
              <a:rPr lang="fr-FR" altLang="en-US" sz="1600">
                <a:solidFill>
                  <a:srgbClr val="002A6C"/>
                </a:solidFill>
              </a:rPr>
              <a:t>travail</a:t>
            </a:r>
            <a:r>
              <a:rPr lang="fr-FR" altLang="en-US" sz="1600" smtClean="0">
                <a:solidFill>
                  <a:srgbClr val="002A6C"/>
                </a:solidFill>
              </a:rPr>
              <a:t>.</a:t>
            </a:r>
            <a:endParaRPr lang="fr-FR" altLang="en-US" sz="1600" dirty="0">
              <a:solidFill>
                <a:srgbClr val="002A6C"/>
              </a:solidFill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altLang="en-US" sz="1600" dirty="0">
                <a:solidFill>
                  <a:srgbClr val="002A6C"/>
                </a:solidFill>
              </a:rPr>
              <a:t>Être à l</a:t>
            </a:r>
            <a:r>
              <a:rPr lang="fr-FR" altLang="fr-FR" sz="1600" dirty="0">
                <a:solidFill>
                  <a:srgbClr val="002A6C"/>
                </a:solidFill>
              </a:rPr>
              <a:t>’</a:t>
            </a:r>
            <a:r>
              <a:rPr lang="fr-FR" altLang="en-US" sz="1600" dirty="0">
                <a:solidFill>
                  <a:srgbClr val="002A6C"/>
                </a:solidFill>
              </a:rPr>
              <a:t>heure et éteindre votre téléphone portable.</a:t>
            </a:r>
          </a:p>
        </p:txBody>
      </p:sp>
      <p:sp>
        <p:nvSpPr>
          <p:cNvPr id="6154" name="Titre 15"/>
          <p:cNvSpPr txBox="1">
            <a:spLocks/>
          </p:cNvSpPr>
          <p:nvPr/>
        </p:nvSpPr>
        <p:spPr bwMode="auto">
          <a:xfrm>
            <a:off x="304800" y="266513"/>
            <a:ext cx="8534400" cy="692337"/>
          </a:xfrm>
          <a:prstGeom prst="rect">
            <a:avLst/>
          </a:prstGeom>
          <a:extLst/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fr-FR" altLang="en-US" dirty="0"/>
              <a:t>RÈGLES DE FONCTIONNEMENT PENDANT LA FORMATION</a:t>
            </a:r>
          </a:p>
        </p:txBody>
      </p:sp>
      <p:sp>
        <p:nvSpPr>
          <p:cNvPr id="11" name="Rectangle à coins arrondis 1"/>
          <p:cNvSpPr/>
          <p:nvPr/>
        </p:nvSpPr>
        <p:spPr>
          <a:xfrm>
            <a:off x="323850" y="5100638"/>
            <a:ext cx="2616200" cy="719137"/>
          </a:xfrm>
          <a:prstGeom prst="roundRect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prstClr val="white"/>
                </a:solidFill>
              </a:rPr>
              <a:t>APPRENTISSAGE</a:t>
            </a:r>
          </a:p>
        </p:txBody>
      </p:sp>
      <p:sp>
        <p:nvSpPr>
          <p:cNvPr id="12" name="Rectangle à coins arrondis 5"/>
          <p:cNvSpPr/>
          <p:nvPr/>
        </p:nvSpPr>
        <p:spPr>
          <a:xfrm>
            <a:off x="3246438" y="5100638"/>
            <a:ext cx="5489575" cy="719137"/>
          </a:xfrm>
          <a:prstGeom prst="roundRect">
            <a:avLst/>
          </a:prstGeom>
          <a:noFill/>
          <a:ln>
            <a:solidFill>
              <a:srgbClr val="C0504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en-US" sz="1600" dirty="0">
                <a:solidFill>
                  <a:srgbClr val="002A6C"/>
                </a:solidFill>
              </a:rPr>
              <a:t>Apprendre et poser des questions pour clarifier votre compréhension.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494A4A75-4BDD-481E-9893-D0BCCE4B3D72}" type="slidenum">
              <a:rPr lang="fr-FR" sz="1200" smtClean="0">
                <a:latin typeface="Gill Sans" panose="020B0604020202020204"/>
              </a:rPr>
              <a:pPr algn="ctr"/>
              <a:t>2</a:t>
            </a:fld>
            <a:r>
              <a:rPr lang="fr-FR" sz="1200" smtClean="0">
                <a:latin typeface="Gill Sans" panose="020B0604020202020204"/>
              </a:rPr>
              <a:t> / 29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3550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ACTIVITÉ : DÉCRIRE MES ÉMOTIONS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81000" y="3698875"/>
            <a:ext cx="815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04225" y="958850"/>
            <a:ext cx="8534400" cy="4462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Pensez à une émotion positive et à une émotion négative que vous avez ressentie récemment :</a:t>
            </a:r>
          </a:p>
          <a:p>
            <a:pPr marL="742950" lvl="1" indent="-28575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Décrivez la situation</a:t>
            </a:r>
          </a:p>
          <a:p>
            <a:pPr marL="742950" lvl="1" indent="-28575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Qu’avez vous-</a:t>
            </a:r>
            <a:r>
              <a:rPr lang="fr-FR" b="1" dirty="0" smtClean="0">
                <a:solidFill>
                  <a:srgbClr val="17375E"/>
                </a:solidFill>
                <a:latin typeface="Gill Sans" panose="020B0604020202020204" charset="0"/>
              </a:rPr>
              <a:t>ressenti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 ?</a:t>
            </a:r>
          </a:p>
          <a:p>
            <a:pPr marL="742950" lvl="1" indent="-28575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Avez-vous </a:t>
            </a:r>
            <a:r>
              <a:rPr lang="fr-FR" b="1" dirty="0" smtClean="0">
                <a:solidFill>
                  <a:srgbClr val="17375E"/>
                </a:solidFill>
                <a:latin typeface="Gill Sans" panose="020B0604020202020204" charset="0"/>
              </a:rPr>
              <a:t>pensé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à quelque chose ou à quelqu’un ?</a:t>
            </a:r>
          </a:p>
          <a:p>
            <a:pPr marL="742950" lvl="1" indent="-28575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Quel </a:t>
            </a:r>
            <a:r>
              <a:rPr lang="fr-FR" b="1" dirty="0" smtClean="0">
                <a:solidFill>
                  <a:srgbClr val="17375E"/>
                </a:solidFill>
                <a:latin typeface="Gill Sans" panose="020B0604020202020204" charset="0"/>
              </a:rPr>
              <a:t>comportement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 avez-vous eu face à cette émotion ?</a:t>
            </a:r>
          </a:p>
          <a:p>
            <a:pPr marL="742950" lvl="1" indent="-28575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Comment s’est-elle </a:t>
            </a:r>
            <a:r>
              <a:rPr lang="fr-FR" b="1" dirty="0" smtClean="0">
                <a:solidFill>
                  <a:srgbClr val="17375E"/>
                </a:solidFill>
                <a:latin typeface="Gill Sans" panose="020B0604020202020204" charset="0"/>
              </a:rPr>
              <a:t>exprimée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sur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votre </a:t>
            </a:r>
            <a:r>
              <a:rPr lang="fr-FR" b="1" dirty="0" smtClean="0">
                <a:solidFill>
                  <a:srgbClr val="17375E"/>
                </a:solidFill>
                <a:latin typeface="Gill Sans" panose="020B0604020202020204" charset="0"/>
              </a:rPr>
              <a:t>visage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?</a:t>
            </a:r>
          </a:p>
          <a:p>
            <a:pPr marL="742950" lvl="1" indent="-28575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Quelle est votre émotion ?</a:t>
            </a:r>
          </a:p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endParaRPr lang="fr-FR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CA" dirty="0" smtClean="0">
                <a:solidFill>
                  <a:srgbClr val="17375E"/>
                </a:solidFill>
                <a:latin typeface="Gill Sans" panose="020B0604020202020204" charset="0"/>
              </a:rPr>
              <a:t>Deux </a:t>
            </a:r>
            <a:r>
              <a:rPr lang="fr-CA" dirty="0">
                <a:solidFill>
                  <a:srgbClr val="17375E"/>
                </a:solidFill>
                <a:latin typeface="Gill Sans" panose="020B0604020202020204" charset="0"/>
              </a:rPr>
              <a:t>façons de gérer ses émotions :</a:t>
            </a:r>
          </a:p>
          <a:p>
            <a:pPr marL="742950" lvl="1" indent="-28575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fr-CA" b="1" dirty="0" smtClean="0">
                <a:solidFill>
                  <a:srgbClr val="17375E"/>
                </a:solidFill>
                <a:latin typeface="Gill Sans" panose="020B0604020202020204" charset="0"/>
              </a:rPr>
              <a:t>Évitement</a:t>
            </a:r>
          </a:p>
          <a:p>
            <a:pPr marL="742950" lvl="1" indent="-28575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fr-CA" b="1" dirty="0" smtClean="0">
                <a:solidFill>
                  <a:srgbClr val="17375E"/>
                </a:solidFill>
                <a:latin typeface="Gill Sans" panose="020B0604020202020204" charset="0"/>
              </a:rPr>
              <a:t>Confrontation</a:t>
            </a:r>
            <a:endParaRPr lang="fr-CA" b="1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8212C9FE-C76E-4762-B333-7CF5E84C7F07}" type="slidenum">
              <a:rPr lang="fr-FR" sz="1200" smtClean="0">
                <a:latin typeface="Gill Sans" panose="020B0604020202020204"/>
              </a:rPr>
              <a:pPr algn="ctr"/>
              <a:t>20</a:t>
            </a:fld>
            <a:r>
              <a:rPr lang="fr-FR" sz="1200" smtClean="0">
                <a:latin typeface="Gill Sans" panose="020B0604020202020204"/>
              </a:rPr>
              <a:t> / 29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1184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1"/>
          <p:cNvSpPr txBox="1"/>
          <p:nvPr/>
        </p:nvSpPr>
        <p:spPr>
          <a:xfrm>
            <a:off x="304799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GÉRER SES ÉMOTIONS : L’INTELLIGENCE ÉMOTIONNELLE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04225" y="1762661"/>
            <a:ext cx="1990357" cy="221599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fr-CA" dirty="0" smtClean="0">
                <a:solidFill>
                  <a:srgbClr val="002A6C"/>
                </a:solidFill>
                <a:latin typeface="+mn-lt"/>
              </a:rPr>
              <a:t>1. La </a:t>
            </a:r>
            <a:r>
              <a:rPr lang="fr-CA" b="1" dirty="0" smtClean="0">
                <a:solidFill>
                  <a:srgbClr val="002A6C"/>
                </a:solidFill>
                <a:latin typeface="+mn-lt"/>
              </a:rPr>
              <a:t>conscience </a:t>
            </a:r>
          </a:p>
          <a:p>
            <a:pPr algn="ctr">
              <a:defRPr/>
            </a:pPr>
            <a:r>
              <a:rPr lang="fr-CA" b="1" dirty="0" smtClean="0">
                <a:solidFill>
                  <a:srgbClr val="002A6C"/>
                </a:solidFill>
                <a:latin typeface="+mn-lt"/>
              </a:rPr>
              <a:t>de soi </a:t>
            </a:r>
          </a:p>
          <a:p>
            <a:pPr algn="ctr">
              <a:defRPr/>
            </a:pPr>
            <a:endParaRPr lang="fr-CA" dirty="0">
              <a:solidFill>
                <a:srgbClr val="002A6C"/>
              </a:solidFill>
              <a:latin typeface="+mn-lt"/>
            </a:endParaRPr>
          </a:p>
          <a:p>
            <a:pPr algn="ctr">
              <a:defRPr/>
            </a:pPr>
            <a:endParaRPr lang="fr-CA" dirty="0" smtClean="0">
              <a:solidFill>
                <a:srgbClr val="002A6C"/>
              </a:solidFill>
              <a:latin typeface="+mn-lt"/>
            </a:endParaRPr>
          </a:p>
          <a:p>
            <a:pPr algn="ctr">
              <a:defRPr/>
            </a:pPr>
            <a:endParaRPr lang="fr-CA" dirty="0" smtClean="0">
              <a:solidFill>
                <a:srgbClr val="002A6C"/>
              </a:solidFill>
              <a:latin typeface="+mn-lt"/>
            </a:endParaRPr>
          </a:p>
          <a:p>
            <a:pPr algn="ctr">
              <a:defRPr/>
            </a:pPr>
            <a:r>
              <a:rPr lang="fr-CA" dirty="0">
                <a:solidFill>
                  <a:srgbClr val="002A6C"/>
                </a:solidFill>
                <a:latin typeface="+mn-lt"/>
              </a:rPr>
              <a:t>C</a:t>
            </a:r>
            <a:r>
              <a:rPr lang="fr-CA" dirty="0" smtClean="0">
                <a:solidFill>
                  <a:srgbClr val="002A6C"/>
                </a:solidFill>
                <a:latin typeface="+mn-lt"/>
              </a:rPr>
              <a:t>onnaitre les déclencheurs psychologiques  </a:t>
            </a:r>
            <a:endParaRPr lang="fr-FR" dirty="0">
              <a:solidFill>
                <a:srgbClr val="002A6C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225" y="958849"/>
            <a:ext cx="8534400" cy="512961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La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capacité d’identifier ses émotions, de les comprendre, de les contrôler ou les ajuster en fonction des circonstances 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485573" y="1762661"/>
            <a:ext cx="1990357" cy="193899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fr-CA" dirty="0" smtClean="0">
                <a:solidFill>
                  <a:srgbClr val="002A6C"/>
                </a:solidFill>
                <a:latin typeface="+mn-lt"/>
              </a:rPr>
              <a:t>2. La </a:t>
            </a:r>
            <a:r>
              <a:rPr lang="fr-CA" b="1" dirty="0" smtClean="0">
                <a:solidFill>
                  <a:srgbClr val="002A6C"/>
                </a:solidFill>
                <a:latin typeface="+mn-lt"/>
              </a:rPr>
              <a:t>gestion </a:t>
            </a:r>
          </a:p>
          <a:p>
            <a:pPr algn="ctr">
              <a:defRPr/>
            </a:pPr>
            <a:r>
              <a:rPr lang="fr-CA" b="1" dirty="0" smtClean="0">
                <a:solidFill>
                  <a:srgbClr val="002A6C"/>
                </a:solidFill>
                <a:latin typeface="+mn-lt"/>
              </a:rPr>
              <a:t>de soi </a:t>
            </a:r>
          </a:p>
          <a:p>
            <a:pPr algn="ctr">
              <a:defRPr/>
            </a:pPr>
            <a:endParaRPr lang="fr-CA" dirty="0" smtClean="0">
              <a:solidFill>
                <a:srgbClr val="002A6C"/>
              </a:solidFill>
              <a:latin typeface="+mn-lt"/>
            </a:endParaRPr>
          </a:p>
          <a:p>
            <a:pPr algn="ctr">
              <a:defRPr/>
            </a:pPr>
            <a:endParaRPr lang="fr-CA" dirty="0">
              <a:solidFill>
                <a:srgbClr val="002A6C"/>
              </a:solidFill>
              <a:latin typeface="+mn-lt"/>
            </a:endParaRPr>
          </a:p>
          <a:p>
            <a:pPr algn="ctr">
              <a:defRPr/>
            </a:pPr>
            <a:endParaRPr lang="fr-CA" dirty="0" smtClean="0">
              <a:solidFill>
                <a:srgbClr val="002A6C"/>
              </a:solidFill>
              <a:latin typeface="+mn-lt"/>
            </a:endParaRPr>
          </a:p>
          <a:p>
            <a:pPr algn="ctr">
              <a:defRPr/>
            </a:pPr>
            <a:r>
              <a:rPr lang="fr-CA" dirty="0" smtClean="0">
                <a:solidFill>
                  <a:srgbClr val="002A6C"/>
                </a:solidFill>
                <a:latin typeface="+mn-lt"/>
              </a:rPr>
              <a:t>Apprendre à gérer ses émotions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666921" y="1762661"/>
            <a:ext cx="1990357" cy="193899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fr-CA" dirty="0" smtClean="0">
                <a:solidFill>
                  <a:srgbClr val="002A6C"/>
                </a:solidFill>
                <a:latin typeface="+mn-lt"/>
              </a:rPr>
              <a:t>3. La </a:t>
            </a:r>
            <a:r>
              <a:rPr lang="fr-CA" b="1" dirty="0" smtClean="0">
                <a:solidFill>
                  <a:srgbClr val="002A6C"/>
                </a:solidFill>
                <a:latin typeface="+mn-lt"/>
              </a:rPr>
              <a:t>conscience sociale </a:t>
            </a:r>
          </a:p>
          <a:p>
            <a:pPr algn="ctr">
              <a:defRPr/>
            </a:pPr>
            <a:endParaRPr lang="fr-CA" dirty="0" smtClean="0">
              <a:solidFill>
                <a:srgbClr val="002A6C"/>
              </a:solidFill>
              <a:latin typeface="+mn-lt"/>
            </a:endParaRPr>
          </a:p>
          <a:p>
            <a:pPr algn="ctr">
              <a:defRPr/>
            </a:pPr>
            <a:endParaRPr lang="fr-CA" dirty="0">
              <a:solidFill>
                <a:srgbClr val="002A6C"/>
              </a:solidFill>
              <a:latin typeface="+mn-lt"/>
            </a:endParaRPr>
          </a:p>
          <a:p>
            <a:pPr algn="ctr">
              <a:defRPr/>
            </a:pPr>
            <a:endParaRPr lang="fr-CA" dirty="0" smtClean="0">
              <a:solidFill>
                <a:srgbClr val="002A6C"/>
              </a:solidFill>
              <a:latin typeface="+mn-lt"/>
            </a:endParaRPr>
          </a:p>
          <a:p>
            <a:pPr algn="ctr">
              <a:defRPr/>
            </a:pPr>
            <a:r>
              <a:rPr lang="fr-CA" dirty="0" smtClean="0">
                <a:solidFill>
                  <a:srgbClr val="002A6C"/>
                </a:solidFill>
                <a:latin typeface="+mn-lt"/>
              </a:rPr>
              <a:t>Apprendre à </a:t>
            </a:r>
          </a:p>
          <a:p>
            <a:pPr algn="ctr">
              <a:defRPr/>
            </a:pPr>
            <a:r>
              <a:rPr lang="fr-CA" dirty="0" smtClean="0">
                <a:solidFill>
                  <a:srgbClr val="002A6C"/>
                </a:solidFill>
                <a:latin typeface="+mn-lt"/>
              </a:rPr>
              <a:t>être empathique</a:t>
            </a:r>
            <a:endParaRPr lang="fr-CA" dirty="0">
              <a:solidFill>
                <a:srgbClr val="002A6C"/>
              </a:solidFill>
              <a:latin typeface="+mn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848268" y="1762661"/>
            <a:ext cx="1990357" cy="193899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fr-CA" dirty="0" smtClean="0">
                <a:solidFill>
                  <a:srgbClr val="002A6C"/>
                </a:solidFill>
                <a:latin typeface="+mn-lt"/>
              </a:rPr>
              <a:t>4. La </a:t>
            </a:r>
            <a:r>
              <a:rPr lang="fr-CA" b="1" dirty="0" smtClean="0">
                <a:solidFill>
                  <a:srgbClr val="002A6C"/>
                </a:solidFill>
                <a:latin typeface="+mn-lt"/>
              </a:rPr>
              <a:t>gestion des relations </a:t>
            </a:r>
            <a:r>
              <a:rPr lang="fr-CA" dirty="0" smtClean="0">
                <a:solidFill>
                  <a:srgbClr val="002A6C"/>
                </a:solidFill>
                <a:latin typeface="+mn-lt"/>
              </a:rPr>
              <a:t> </a:t>
            </a:r>
          </a:p>
          <a:p>
            <a:pPr algn="ctr">
              <a:defRPr/>
            </a:pPr>
            <a:endParaRPr lang="fr-CA" dirty="0" smtClean="0">
              <a:solidFill>
                <a:srgbClr val="002A6C"/>
              </a:solidFill>
              <a:latin typeface="+mn-lt"/>
            </a:endParaRPr>
          </a:p>
          <a:p>
            <a:pPr algn="ctr">
              <a:defRPr/>
            </a:pPr>
            <a:endParaRPr lang="fr-CA" dirty="0">
              <a:solidFill>
                <a:srgbClr val="002A6C"/>
              </a:solidFill>
              <a:latin typeface="+mn-lt"/>
            </a:endParaRPr>
          </a:p>
          <a:p>
            <a:pPr algn="ctr">
              <a:defRPr/>
            </a:pPr>
            <a:endParaRPr lang="fr-CA" dirty="0" smtClean="0">
              <a:solidFill>
                <a:srgbClr val="002A6C"/>
              </a:solidFill>
              <a:latin typeface="+mn-lt"/>
            </a:endParaRPr>
          </a:p>
          <a:p>
            <a:pPr algn="ctr">
              <a:defRPr/>
            </a:pPr>
            <a:r>
              <a:rPr lang="fr-CA" dirty="0" smtClean="0">
                <a:solidFill>
                  <a:srgbClr val="002A6C"/>
                </a:solidFill>
                <a:latin typeface="+mn-lt"/>
              </a:rPr>
              <a:t>Apprendre à </a:t>
            </a:r>
          </a:p>
          <a:p>
            <a:pPr algn="ctr">
              <a:defRPr/>
            </a:pPr>
            <a:r>
              <a:rPr lang="fr-CA" dirty="0" smtClean="0">
                <a:solidFill>
                  <a:srgbClr val="002A6C"/>
                </a:solidFill>
                <a:latin typeface="+mn-lt"/>
              </a:rPr>
              <a:t>bien communiquer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35" y="2353178"/>
            <a:ext cx="4143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583" y="2353178"/>
            <a:ext cx="4143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931" y="2353178"/>
            <a:ext cx="4143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278" y="2353178"/>
            <a:ext cx="4143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656" y="4122099"/>
            <a:ext cx="3791643" cy="189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D726B486-C0D2-447C-AE10-247630676B39}" type="slidenum">
              <a:rPr lang="fr-FR" sz="1200" smtClean="0">
                <a:latin typeface="Gill Sans" panose="020B0604020202020204"/>
              </a:rPr>
              <a:pPr algn="ctr"/>
              <a:t>21</a:t>
            </a:fld>
            <a:r>
              <a:rPr lang="fr-FR" sz="1200" smtClean="0">
                <a:latin typeface="Gill Sans" panose="020B0604020202020204"/>
              </a:rPr>
              <a:t> / 29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7443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6" grpId="0" animBg="1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304224" y="958850"/>
            <a:ext cx="8534400" cy="502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b="1" dirty="0">
                <a:solidFill>
                  <a:srgbClr val="17375E"/>
                </a:solidFill>
                <a:latin typeface="Gill Sans" panose="020B0604020202020204"/>
              </a:rPr>
              <a:t>Apprenez à dépasser vos réactions </a:t>
            </a:r>
            <a:r>
              <a:rPr lang="fr-FR" sz="2000" b="1" dirty="0" smtClean="0">
                <a:solidFill>
                  <a:srgbClr val="17375E"/>
                </a:solidFill>
                <a:latin typeface="Gill Sans" panose="020B0604020202020204"/>
              </a:rPr>
              <a:t>défensives</a:t>
            </a:r>
          </a:p>
          <a:p>
            <a:pPr marL="285750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17375E"/>
                </a:solidFill>
                <a:latin typeface="Gill Sans" panose="020B0604020202020204"/>
              </a:rPr>
              <a:t>La négation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: nier l’existence de l’émotion</a:t>
            </a:r>
          </a:p>
          <a:p>
            <a:pPr marL="285750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17375E"/>
                </a:solidFill>
                <a:latin typeface="Gill Sans" panose="020B0604020202020204"/>
              </a:rPr>
              <a:t>La rationalisation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: justifier et trouver les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raisons</a:t>
            </a:r>
          </a:p>
          <a:p>
            <a:pPr marL="285750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17375E"/>
                </a:solidFill>
                <a:latin typeface="Gill Sans" panose="020B0604020202020204"/>
              </a:rPr>
              <a:t>La 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/>
              </a:rPr>
              <a:t>projection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: attribuer à quelqu’un d’autre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l’émotion</a:t>
            </a:r>
          </a:p>
          <a:p>
            <a:pPr marL="285750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17375E"/>
                </a:solidFill>
                <a:latin typeface="Gill Sans" panose="020B0604020202020204"/>
              </a:rPr>
              <a:t>L’intellectualisation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: rendre abstrait l’émotion ressentie</a:t>
            </a:r>
          </a:p>
          <a:p>
            <a:pPr marL="285750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17375E"/>
                </a:solidFill>
                <a:latin typeface="Gill Sans" panose="020B0604020202020204"/>
              </a:rPr>
              <a:t>Le refoulement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: refuser l’existence de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l’émotion</a:t>
            </a:r>
          </a:p>
          <a:p>
            <a:pPr marL="285750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17375E"/>
                </a:solidFill>
                <a:latin typeface="Gill Sans" panose="020B0604020202020204"/>
              </a:rPr>
              <a:t>Le 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/>
              </a:rPr>
              <a:t>déplacement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: transférer l’émotion sur quelqu’un d’autre ou sur un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objet</a:t>
            </a:r>
          </a:p>
          <a:p>
            <a:pPr marL="285750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17375E"/>
                </a:solidFill>
                <a:latin typeface="Gill Sans" panose="020B0604020202020204"/>
              </a:rPr>
              <a:t>La 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/>
              </a:rPr>
              <a:t>réaction antagoniste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: exprimer une autre émotion que celle ressentie </a:t>
            </a:r>
          </a:p>
          <a:p>
            <a:pPr algn="just" eaLnBrk="1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FR" sz="2000" b="1" dirty="0">
              <a:solidFill>
                <a:srgbClr val="17375E"/>
              </a:solidFill>
              <a:latin typeface="Gill Sans" panose="020B0604020202020204"/>
            </a:endParaRPr>
          </a:p>
        </p:txBody>
      </p:sp>
      <p:sp>
        <p:nvSpPr>
          <p:cNvPr id="11" name="ZoneTexte 1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ÉVITEZ VOS RÉACTIONS DÉFENSIVES, D’ÉVITEMENT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E9D8F706-24E9-456A-8471-6C5B01ACAD48}" type="slidenum">
              <a:rPr lang="fr-FR" sz="1200" smtClean="0">
                <a:latin typeface="Gill Sans" panose="020B0604020202020204"/>
              </a:rPr>
              <a:pPr algn="ctr"/>
              <a:t>22</a:t>
            </a:fld>
            <a:r>
              <a:rPr lang="fr-FR" sz="1200" smtClean="0">
                <a:latin typeface="Gill Sans" panose="020B0604020202020204"/>
              </a:rPr>
              <a:t> / 29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746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1"/>
          <p:cNvSpPr txBox="1">
            <a:spLocks noGrp="1"/>
          </p:cNvSpPr>
          <p:nvPr>
            <p:ph type="title"/>
          </p:nvPr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/>
          <a:p>
            <a:pPr algn="l" eaLnBrk="1" fontAlgn="auto" hangingPunct="1">
              <a:spcAft>
                <a:spcPts val="0"/>
              </a:spcAft>
            </a:pPr>
            <a:r>
              <a:rPr lang="fr-FR" sz="1800" b="1" cap="all">
                <a:solidFill>
                  <a:srgbClr val="C2113A"/>
                </a:solidFill>
                <a:latin typeface="Gill Sans MT" panose="020B0502020104020203" pitchFamily="34" charset="0"/>
                <a:ea typeface="+mj-ea"/>
                <a:cs typeface="+mj-cs"/>
              </a:rPr>
              <a:t>CONCLUSION </a:t>
            </a:r>
            <a:endParaRPr lang="fr-FR" sz="1800" b="1" cap="all" dirty="0">
              <a:solidFill>
                <a:srgbClr val="C2113A"/>
              </a:solidFill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224" y="958850"/>
            <a:ext cx="8534400" cy="3642023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/>
              </a:rPr>
              <a:t>Ne pas oublier de créer un équilibre dans nos vies. Il faut penser à :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/>
              </a:rPr>
              <a:t>Prendre du temps pour soi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/>
              </a:rPr>
              <a:t>Avoir une bonne hygiène de vie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/>
              </a:rPr>
              <a:t>Rencontrer des amis (positifs)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/>
              </a:rPr>
              <a:t>Pratiquer une activité physique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/>
              </a:rPr>
              <a:t>Se donner des petites récompenses</a:t>
            </a:r>
            <a:endParaRPr lang="fr-CA" sz="2000" b="1" dirty="0" smtClean="0">
              <a:solidFill>
                <a:srgbClr val="17375E"/>
              </a:solidFill>
              <a:latin typeface="Gill Sans" panose="020B0604020202020204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CA" sz="2000" b="1" dirty="0">
              <a:solidFill>
                <a:srgbClr val="17375E"/>
              </a:solidFill>
              <a:latin typeface="Gill Sans" panose="020B060402020202020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82" y="1858626"/>
            <a:ext cx="3763617" cy="393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D6A1D003-BA19-49B8-AFD7-364D5D0F166A}" type="slidenum">
              <a:rPr lang="fr-FR" sz="1200" smtClean="0">
                <a:latin typeface="Gill Sans" panose="020B0604020202020204"/>
              </a:rPr>
              <a:pPr algn="ctr"/>
              <a:t>23</a:t>
            </a:fld>
            <a:r>
              <a:rPr lang="fr-FR" sz="1200" smtClean="0">
                <a:latin typeface="Gill Sans" panose="020B0604020202020204"/>
              </a:rPr>
              <a:t> / 29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050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re 1"/>
          <p:cNvSpPr>
            <a:spLocks noGrp="1"/>
          </p:cNvSpPr>
          <p:nvPr>
            <p:ph type="title"/>
          </p:nvPr>
        </p:nvSpPr>
        <p:spPr>
          <a:xfrm>
            <a:off x="304800" y="266513"/>
            <a:ext cx="8534400" cy="692337"/>
          </a:xfrm>
        </p:spPr>
        <p:txBody>
          <a:bodyPr lIns="0" tIns="0" rIns="0" bIns="0"/>
          <a:lstStyle/>
          <a:p>
            <a:pPr algn="l" eaLnBrk="1" fontAlgn="auto" hangingPunct="1">
              <a:spcAft>
                <a:spcPts val="0"/>
              </a:spcAft>
            </a:pPr>
            <a:r>
              <a:rPr lang="fr-CA" sz="1800" b="1" cap="all">
                <a:solidFill>
                  <a:srgbClr val="C2113A"/>
                </a:solidFill>
                <a:latin typeface="Gill Sans MT" panose="020B0502020104020203" pitchFamily="34" charset="0"/>
                <a:ea typeface="+mj-ea"/>
                <a:cs typeface="+mj-cs"/>
              </a:rPr>
              <a:t>OUTIL PRATIQUE</a:t>
            </a:r>
            <a:endParaRPr lang="fr-FR" sz="1800" b="1" cap="all" dirty="0">
              <a:solidFill>
                <a:srgbClr val="C2113A"/>
              </a:solidFill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225" y="958850"/>
            <a:ext cx="8534400" cy="467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fr-FR" sz="2000" dirty="0" smtClean="0">
              <a:solidFill>
                <a:srgbClr val="17375E"/>
              </a:solidFill>
              <a:latin typeface="Gill Sans" panose="020B0604020202020204"/>
            </a:endParaRP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224" y="958850"/>
            <a:ext cx="8534400" cy="1949252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Guide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/>
              </a:rPr>
              <a:t>de réflexion sur mes stratégies pour gérer le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stress.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b="1" dirty="0" smtClean="0">
                <a:solidFill>
                  <a:srgbClr val="17375E"/>
                </a:solidFill>
                <a:latin typeface="Gill Sans" panose="020B0604020202020204"/>
              </a:rPr>
              <a:t>À 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/>
              </a:rPr>
              <a:t>compléter en </a:t>
            </a:r>
            <a:r>
              <a:rPr lang="fr-FR" sz="2000" b="1" dirty="0" smtClean="0">
                <a:solidFill>
                  <a:srgbClr val="17375E"/>
                </a:solidFill>
                <a:latin typeface="Gill Sans" panose="020B0604020202020204"/>
              </a:rPr>
              <a:t>ligne :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b="1" dirty="0" smtClean="0">
                <a:solidFill>
                  <a:srgbClr val="17375E"/>
                </a:solidFill>
                <a:latin typeface="Gill Sans" panose="020B0604020202020204"/>
                <a:hlinkClick r:id="rId2"/>
              </a:rPr>
              <a:t>http ://web2.uqat.ca/guidestrategies/stress/index.php</a:t>
            </a:r>
            <a:endParaRPr lang="fr-CA" sz="2000" b="1" dirty="0">
              <a:solidFill>
                <a:srgbClr val="17375E"/>
              </a:solidFill>
              <a:latin typeface="Gill Sans" panose="020B0604020202020204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CA" sz="2000" b="1" dirty="0">
              <a:solidFill>
                <a:srgbClr val="17375E"/>
              </a:solidFill>
              <a:latin typeface="Gill Sans" panose="020B0604020202020204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3FD866E8-7E50-4392-A896-0CB321DC064B}" type="slidenum">
              <a:rPr lang="fr-FR" sz="1200" smtClean="0">
                <a:latin typeface="Gill Sans" panose="020B0604020202020204"/>
              </a:rPr>
              <a:pPr algn="ctr"/>
              <a:t>24</a:t>
            </a:fld>
            <a:r>
              <a:rPr lang="fr-FR" sz="1200" smtClean="0">
                <a:latin typeface="Gill Sans" panose="020B0604020202020204"/>
              </a:rPr>
              <a:t> / 29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4117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9" grpId="0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4800" y="266513"/>
            <a:ext cx="8534400" cy="369332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QUESTIONS ?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93" y="1772816"/>
            <a:ext cx="3526489" cy="352648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A5B7BD31-73AF-458B-B339-F15B0D39E273}" type="slidenum">
              <a:rPr lang="fr-FR" sz="1200" smtClean="0">
                <a:latin typeface="Gill Sans" panose="020B0604020202020204"/>
              </a:rPr>
              <a:pPr algn="ctr"/>
              <a:t>25</a:t>
            </a:fld>
            <a:r>
              <a:rPr lang="fr-FR" sz="1200" smtClean="0">
                <a:latin typeface="Gill Sans" panose="020B0604020202020204"/>
              </a:rPr>
              <a:t> / 29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1669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INSCRIVEZ-VOUS SUR NOS PROCHAINS ATELIERS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188" y="3140968"/>
            <a:ext cx="4476174" cy="297884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0BEA83D5-DFAA-41BB-95CA-7E2E086C1143}" type="slidenum">
              <a:rPr lang="fr-FR" sz="1200" smtClean="0">
                <a:latin typeface="Gill Sans" panose="020B0604020202020204"/>
              </a:rPr>
              <a:pPr algn="ctr"/>
              <a:t>26</a:t>
            </a:fld>
            <a:r>
              <a:rPr lang="fr-FR" sz="1200" smtClean="0">
                <a:latin typeface="Gill Sans" panose="020B0604020202020204"/>
              </a:rPr>
              <a:t> / 29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086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800" b="1" dirty="0" smtClean="0">
                <a:solidFill>
                  <a:srgbClr val="C2113A"/>
                </a:solidFill>
                <a:latin typeface="Gill Sans MT" panose="020B0502020104020203" pitchFamily="34" charset="0"/>
              </a:rPr>
              <a:t>DEMANDEZ UN RDV AVEC L’UN DE NOS CONSEILLERS</a:t>
            </a:r>
            <a:endParaRPr lang="fr-FR" sz="1800" b="1" dirty="0">
              <a:solidFill>
                <a:srgbClr val="C2113A"/>
              </a:solidFill>
              <a:latin typeface="Gill Sans MT" panose="020B0502020104020203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5114" t="21986" r="63387" b="33193"/>
          <a:stretch/>
        </p:blipFill>
        <p:spPr>
          <a:xfrm>
            <a:off x="1489274" y="1052736"/>
            <a:ext cx="5760640" cy="460851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1312209A-4874-4DA4-B8E7-7F5F92DB4B65}" type="slidenum">
              <a:rPr lang="fr-FR" sz="1200" smtClean="0">
                <a:latin typeface="Gill Sans" panose="020B0604020202020204"/>
              </a:rPr>
              <a:pPr algn="ctr"/>
              <a:t>27</a:t>
            </a:fld>
            <a:r>
              <a:rPr lang="fr-FR" sz="1200" smtClean="0">
                <a:latin typeface="Gill Sans" panose="020B0604020202020204"/>
              </a:rPr>
              <a:t> / 29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409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9875" y="3334544"/>
            <a:ext cx="3524250" cy="1295400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2867357"/>
            <a:ext cx="3668664" cy="134848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92" y="2889136"/>
            <a:ext cx="3495675" cy="1304925"/>
          </a:xfrm>
          <a:prstGeom prst="rect">
            <a:avLst/>
          </a:prstGeom>
        </p:spPr>
      </p:pic>
      <p:sp>
        <p:nvSpPr>
          <p:cNvPr id="9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REJOIGNEZ NOTRE COMMUNAUTÉ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87B8047E-950B-4947-BDC1-83D8F58AE8E1}" type="slidenum">
              <a:rPr lang="fr-FR" sz="1200" smtClean="0">
                <a:latin typeface="Gill Sans" panose="020B0604020202020204"/>
              </a:rPr>
              <a:pPr algn="ctr"/>
              <a:t>28</a:t>
            </a:fld>
            <a:r>
              <a:rPr lang="fr-FR" sz="1200" smtClean="0">
                <a:latin typeface="Gill Sans" panose="020B0604020202020204"/>
              </a:rPr>
              <a:t> / 29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09822200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901700" y="2792413"/>
            <a:ext cx="7340600" cy="6492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r-FR" sz="3200" dirty="0" smtClean="0">
                <a:latin typeface="Gill Sans" panose="020B0604020202020204"/>
              </a:rPr>
              <a:t>Merci </a:t>
            </a:r>
            <a:endParaRPr lang="fr-FR" sz="3200" dirty="0">
              <a:latin typeface="Gill Sans" panose="020B0604020202020204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820C94D8-5798-4011-820F-0960A36103C2}" type="slidenum">
              <a:rPr lang="fr-FR" sz="1200" smtClean="0">
                <a:latin typeface="Gill Sans" panose="020B0604020202020204"/>
              </a:rPr>
              <a:pPr algn="ctr"/>
              <a:t>29</a:t>
            </a:fld>
            <a:r>
              <a:rPr lang="fr-FR" sz="1200" smtClean="0">
                <a:latin typeface="Gill Sans" panose="020B0604020202020204"/>
              </a:rPr>
              <a:t> / 29</a:t>
            </a:r>
            <a:endParaRPr lang="fr-FR" sz="1200">
              <a:latin typeface="Gill Sans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5"/>
          <p:cNvSpPr txBox="1">
            <a:spLocks/>
          </p:cNvSpPr>
          <p:nvPr/>
        </p:nvSpPr>
        <p:spPr>
          <a:xfrm>
            <a:off x="32509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OBJECTIFS D'APPRENTISSAGE</a:t>
            </a:r>
          </a:p>
          <a:p>
            <a:endParaRPr lang="fr-FR" dirty="0"/>
          </a:p>
        </p:txBody>
      </p:sp>
      <p:sp>
        <p:nvSpPr>
          <p:cNvPr id="6150" name="AutoShape 14" descr="List free icon"/>
          <p:cNvSpPr>
            <a:spLocks noChangeAspect="1" noChangeArrowheads="1"/>
          </p:cNvSpPr>
          <p:nvPr/>
        </p:nvSpPr>
        <p:spPr bwMode="auto">
          <a:xfrm>
            <a:off x="176213" y="-182563"/>
            <a:ext cx="1670050" cy="167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615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29" y="835939"/>
            <a:ext cx="5476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30" y="2655573"/>
            <a:ext cx="4794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55" y="3392173"/>
            <a:ext cx="4794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rme libre 6"/>
          <p:cNvSpPr/>
          <p:nvPr/>
        </p:nvSpPr>
        <p:spPr>
          <a:xfrm>
            <a:off x="325089" y="4689189"/>
            <a:ext cx="1946147" cy="731898"/>
          </a:xfrm>
          <a:custGeom>
            <a:avLst/>
            <a:gdLst>
              <a:gd name="connsiteX0" fmla="*/ 0 w 1829745"/>
              <a:gd name="connsiteY0" fmla="*/ 0 h 731898"/>
              <a:gd name="connsiteX1" fmla="*/ 1463796 w 1829745"/>
              <a:gd name="connsiteY1" fmla="*/ 0 h 731898"/>
              <a:gd name="connsiteX2" fmla="*/ 1829745 w 1829745"/>
              <a:gd name="connsiteY2" fmla="*/ 365949 h 731898"/>
              <a:gd name="connsiteX3" fmla="*/ 1463796 w 1829745"/>
              <a:gd name="connsiteY3" fmla="*/ 731898 h 731898"/>
              <a:gd name="connsiteX4" fmla="*/ 0 w 1829745"/>
              <a:gd name="connsiteY4" fmla="*/ 731898 h 731898"/>
              <a:gd name="connsiteX5" fmla="*/ 365949 w 1829745"/>
              <a:gd name="connsiteY5" fmla="*/ 365949 h 731898"/>
              <a:gd name="connsiteX6" fmla="*/ 0 w 1829745"/>
              <a:gd name="connsiteY6" fmla="*/ 0 h 731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9745" h="731898">
                <a:moveTo>
                  <a:pt x="0" y="0"/>
                </a:moveTo>
                <a:lnTo>
                  <a:pt x="1463796" y="0"/>
                </a:lnTo>
                <a:lnTo>
                  <a:pt x="1829745" y="365949"/>
                </a:lnTo>
                <a:lnTo>
                  <a:pt x="1463796" y="731898"/>
                </a:lnTo>
                <a:lnTo>
                  <a:pt x="0" y="731898"/>
                </a:lnTo>
                <a:lnTo>
                  <a:pt x="365949" y="365949"/>
                </a:lnTo>
                <a:lnTo>
                  <a:pt x="0" y="0"/>
                </a:lnTo>
                <a:close/>
              </a:path>
            </a:pathLst>
          </a:custGeom>
          <a:solidFill>
            <a:srgbClr val="C0504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7956" tIns="17336" rIns="383285" bIns="1733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 err="1" smtClean="0">
                <a:solidFill>
                  <a:schemeClr val="bg1"/>
                </a:solidFill>
              </a:rPr>
              <a:t>Comprendre</a:t>
            </a:r>
            <a:r>
              <a:rPr lang="en-US" sz="1300" kern="1200" dirty="0" smtClean="0">
                <a:solidFill>
                  <a:schemeClr val="bg1"/>
                </a:solidFill>
              </a:rPr>
              <a:t> et </a:t>
            </a:r>
            <a:r>
              <a:rPr lang="en-US" sz="1300" kern="1200" dirty="0" err="1" smtClean="0">
                <a:solidFill>
                  <a:schemeClr val="bg1"/>
                </a:solidFill>
              </a:rPr>
              <a:t>définir</a:t>
            </a:r>
            <a:r>
              <a:rPr lang="en-US" sz="1300" kern="1200" dirty="0" smtClean="0">
                <a:solidFill>
                  <a:schemeClr val="bg1"/>
                </a:solidFill>
              </a:rPr>
              <a:t> le stress</a:t>
            </a:r>
          </a:p>
        </p:txBody>
      </p:sp>
      <p:sp>
        <p:nvSpPr>
          <p:cNvPr id="8" name="Forme libre 7"/>
          <p:cNvSpPr/>
          <p:nvPr/>
        </p:nvSpPr>
        <p:spPr>
          <a:xfrm>
            <a:off x="1972152" y="4689189"/>
            <a:ext cx="1946147" cy="731898"/>
          </a:xfrm>
          <a:custGeom>
            <a:avLst/>
            <a:gdLst>
              <a:gd name="connsiteX0" fmla="*/ 0 w 1829745"/>
              <a:gd name="connsiteY0" fmla="*/ 0 h 731898"/>
              <a:gd name="connsiteX1" fmla="*/ 1463796 w 1829745"/>
              <a:gd name="connsiteY1" fmla="*/ 0 h 731898"/>
              <a:gd name="connsiteX2" fmla="*/ 1829745 w 1829745"/>
              <a:gd name="connsiteY2" fmla="*/ 365949 h 731898"/>
              <a:gd name="connsiteX3" fmla="*/ 1463796 w 1829745"/>
              <a:gd name="connsiteY3" fmla="*/ 731898 h 731898"/>
              <a:gd name="connsiteX4" fmla="*/ 0 w 1829745"/>
              <a:gd name="connsiteY4" fmla="*/ 731898 h 731898"/>
              <a:gd name="connsiteX5" fmla="*/ 365949 w 1829745"/>
              <a:gd name="connsiteY5" fmla="*/ 365949 h 731898"/>
              <a:gd name="connsiteX6" fmla="*/ 0 w 1829745"/>
              <a:gd name="connsiteY6" fmla="*/ 0 h 731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9745" h="731898">
                <a:moveTo>
                  <a:pt x="0" y="0"/>
                </a:moveTo>
                <a:lnTo>
                  <a:pt x="1463796" y="0"/>
                </a:lnTo>
                <a:lnTo>
                  <a:pt x="1829745" y="365949"/>
                </a:lnTo>
                <a:lnTo>
                  <a:pt x="1463796" y="731898"/>
                </a:lnTo>
                <a:lnTo>
                  <a:pt x="0" y="731898"/>
                </a:lnTo>
                <a:lnTo>
                  <a:pt x="365949" y="365949"/>
                </a:lnTo>
                <a:lnTo>
                  <a:pt x="0" y="0"/>
                </a:lnTo>
                <a:close/>
              </a:path>
            </a:pathLst>
          </a:custGeom>
          <a:solidFill>
            <a:srgbClr val="833E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2483469"/>
              <a:satOff val="9953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7956" tIns="17336" rIns="383285" bIns="1733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 err="1" smtClean="0"/>
              <a:t>Détecter</a:t>
            </a:r>
            <a:r>
              <a:rPr lang="en-US" sz="1300" kern="1200" dirty="0" smtClean="0"/>
              <a:t> </a:t>
            </a:r>
            <a:r>
              <a:rPr lang="en-US" sz="1300" kern="1200" dirty="0" err="1" smtClean="0"/>
              <a:t>une</a:t>
            </a:r>
            <a:r>
              <a:rPr lang="en-US" sz="1300" kern="1200" dirty="0" smtClean="0"/>
              <a:t> situation </a:t>
            </a:r>
            <a:r>
              <a:rPr lang="en-US" sz="1300" kern="1200" dirty="0" err="1" smtClean="0"/>
              <a:t>stressante</a:t>
            </a:r>
            <a:r>
              <a:rPr lang="en-US" sz="1300" kern="1200" dirty="0" smtClean="0"/>
              <a:t> </a:t>
            </a:r>
            <a:endParaRPr lang="en-US" sz="1300" kern="1200" dirty="0"/>
          </a:p>
        </p:txBody>
      </p:sp>
      <p:sp>
        <p:nvSpPr>
          <p:cNvPr id="11" name="Forme libre 10"/>
          <p:cNvSpPr/>
          <p:nvPr/>
        </p:nvSpPr>
        <p:spPr>
          <a:xfrm>
            <a:off x="3619215" y="4689189"/>
            <a:ext cx="1946147" cy="731898"/>
          </a:xfrm>
          <a:custGeom>
            <a:avLst/>
            <a:gdLst>
              <a:gd name="connsiteX0" fmla="*/ 0 w 1829745"/>
              <a:gd name="connsiteY0" fmla="*/ 0 h 731898"/>
              <a:gd name="connsiteX1" fmla="*/ 1463796 w 1829745"/>
              <a:gd name="connsiteY1" fmla="*/ 0 h 731898"/>
              <a:gd name="connsiteX2" fmla="*/ 1829745 w 1829745"/>
              <a:gd name="connsiteY2" fmla="*/ 365949 h 731898"/>
              <a:gd name="connsiteX3" fmla="*/ 1463796 w 1829745"/>
              <a:gd name="connsiteY3" fmla="*/ 731898 h 731898"/>
              <a:gd name="connsiteX4" fmla="*/ 0 w 1829745"/>
              <a:gd name="connsiteY4" fmla="*/ 731898 h 731898"/>
              <a:gd name="connsiteX5" fmla="*/ 365949 w 1829745"/>
              <a:gd name="connsiteY5" fmla="*/ 365949 h 731898"/>
              <a:gd name="connsiteX6" fmla="*/ 0 w 1829745"/>
              <a:gd name="connsiteY6" fmla="*/ 0 h 731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9745" h="731898">
                <a:moveTo>
                  <a:pt x="0" y="0"/>
                </a:moveTo>
                <a:lnTo>
                  <a:pt x="1463796" y="0"/>
                </a:lnTo>
                <a:lnTo>
                  <a:pt x="1829745" y="365949"/>
                </a:lnTo>
                <a:lnTo>
                  <a:pt x="1463796" y="731898"/>
                </a:lnTo>
                <a:lnTo>
                  <a:pt x="0" y="731898"/>
                </a:lnTo>
                <a:lnTo>
                  <a:pt x="365949" y="365949"/>
                </a:lnTo>
                <a:lnTo>
                  <a:pt x="0" y="0"/>
                </a:lnTo>
                <a:close/>
              </a:path>
            </a:pathLst>
          </a:custGeom>
          <a:solidFill>
            <a:srgbClr val="833E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7956" tIns="17336" rIns="383285" bIns="1733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 err="1" smtClean="0"/>
              <a:t>Gérer</a:t>
            </a:r>
            <a:r>
              <a:rPr lang="en-US" sz="1300" kern="1200" dirty="0" smtClean="0"/>
              <a:t> son stress </a:t>
            </a:r>
            <a:endParaRPr lang="en-US" sz="1300" kern="1200" dirty="0"/>
          </a:p>
        </p:txBody>
      </p:sp>
      <p:sp>
        <p:nvSpPr>
          <p:cNvPr id="12" name="Forme libre 11"/>
          <p:cNvSpPr/>
          <p:nvPr/>
        </p:nvSpPr>
        <p:spPr>
          <a:xfrm>
            <a:off x="5266278" y="4689189"/>
            <a:ext cx="1946147" cy="731898"/>
          </a:xfrm>
          <a:custGeom>
            <a:avLst/>
            <a:gdLst>
              <a:gd name="connsiteX0" fmla="*/ 0 w 1829745"/>
              <a:gd name="connsiteY0" fmla="*/ 0 h 731898"/>
              <a:gd name="connsiteX1" fmla="*/ 1463796 w 1829745"/>
              <a:gd name="connsiteY1" fmla="*/ 0 h 731898"/>
              <a:gd name="connsiteX2" fmla="*/ 1829745 w 1829745"/>
              <a:gd name="connsiteY2" fmla="*/ 365949 h 731898"/>
              <a:gd name="connsiteX3" fmla="*/ 1463796 w 1829745"/>
              <a:gd name="connsiteY3" fmla="*/ 731898 h 731898"/>
              <a:gd name="connsiteX4" fmla="*/ 0 w 1829745"/>
              <a:gd name="connsiteY4" fmla="*/ 731898 h 731898"/>
              <a:gd name="connsiteX5" fmla="*/ 365949 w 1829745"/>
              <a:gd name="connsiteY5" fmla="*/ 365949 h 731898"/>
              <a:gd name="connsiteX6" fmla="*/ 0 w 1829745"/>
              <a:gd name="connsiteY6" fmla="*/ 0 h 731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9745" h="731898">
                <a:moveTo>
                  <a:pt x="0" y="0"/>
                </a:moveTo>
                <a:lnTo>
                  <a:pt x="1463796" y="0"/>
                </a:lnTo>
                <a:lnTo>
                  <a:pt x="1829745" y="365949"/>
                </a:lnTo>
                <a:lnTo>
                  <a:pt x="1463796" y="731898"/>
                </a:lnTo>
                <a:lnTo>
                  <a:pt x="0" y="731898"/>
                </a:lnTo>
                <a:lnTo>
                  <a:pt x="365949" y="3659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7450407"/>
              <a:satOff val="29858"/>
              <a:lumOff val="6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7956" tIns="17336" rIns="383285" bIns="1733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 err="1" smtClean="0"/>
              <a:t>Prendre</a:t>
            </a:r>
            <a:r>
              <a:rPr lang="en-US" sz="1300" kern="1200" dirty="0" smtClean="0"/>
              <a:t> conscience de </a:t>
            </a:r>
            <a:r>
              <a:rPr lang="en-US" sz="1300" kern="1200" dirty="0" err="1" smtClean="0"/>
              <a:t>ses</a:t>
            </a:r>
            <a:r>
              <a:rPr lang="en-US" sz="1300" kern="1200" dirty="0" smtClean="0"/>
              <a:t> </a:t>
            </a:r>
            <a:r>
              <a:rPr lang="en-US" sz="1300" kern="1200" dirty="0" err="1" smtClean="0"/>
              <a:t>émotions</a:t>
            </a:r>
            <a:r>
              <a:rPr lang="en-US" sz="1300" kern="1200" dirty="0" smtClean="0"/>
              <a:t> </a:t>
            </a:r>
            <a:endParaRPr lang="en-US" sz="1300" kern="1200" dirty="0"/>
          </a:p>
        </p:txBody>
      </p:sp>
      <p:sp>
        <p:nvSpPr>
          <p:cNvPr id="14" name="Forme libre 13"/>
          <p:cNvSpPr/>
          <p:nvPr/>
        </p:nvSpPr>
        <p:spPr>
          <a:xfrm>
            <a:off x="6913343" y="4689189"/>
            <a:ext cx="1946147" cy="731898"/>
          </a:xfrm>
          <a:custGeom>
            <a:avLst/>
            <a:gdLst>
              <a:gd name="connsiteX0" fmla="*/ 0 w 1829745"/>
              <a:gd name="connsiteY0" fmla="*/ 0 h 731898"/>
              <a:gd name="connsiteX1" fmla="*/ 1463796 w 1829745"/>
              <a:gd name="connsiteY1" fmla="*/ 0 h 731898"/>
              <a:gd name="connsiteX2" fmla="*/ 1829745 w 1829745"/>
              <a:gd name="connsiteY2" fmla="*/ 365949 h 731898"/>
              <a:gd name="connsiteX3" fmla="*/ 1463796 w 1829745"/>
              <a:gd name="connsiteY3" fmla="*/ 731898 h 731898"/>
              <a:gd name="connsiteX4" fmla="*/ 0 w 1829745"/>
              <a:gd name="connsiteY4" fmla="*/ 731898 h 731898"/>
              <a:gd name="connsiteX5" fmla="*/ 365949 w 1829745"/>
              <a:gd name="connsiteY5" fmla="*/ 365949 h 731898"/>
              <a:gd name="connsiteX6" fmla="*/ 0 w 1829745"/>
              <a:gd name="connsiteY6" fmla="*/ 0 h 731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9745" h="731898">
                <a:moveTo>
                  <a:pt x="0" y="0"/>
                </a:moveTo>
                <a:lnTo>
                  <a:pt x="1463796" y="0"/>
                </a:lnTo>
                <a:lnTo>
                  <a:pt x="1829745" y="365949"/>
                </a:lnTo>
                <a:lnTo>
                  <a:pt x="1463796" y="731898"/>
                </a:lnTo>
                <a:lnTo>
                  <a:pt x="0" y="731898"/>
                </a:lnTo>
                <a:lnTo>
                  <a:pt x="365949" y="365949"/>
                </a:lnTo>
                <a:lnTo>
                  <a:pt x="0" y="0"/>
                </a:lnTo>
                <a:close/>
              </a:path>
            </a:pathLst>
          </a:custGeom>
          <a:solidFill>
            <a:srgbClr val="C0504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7956" tIns="17336" rIns="383285" bIns="1733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 err="1" smtClean="0"/>
              <a:t>Apprendre</a:t>
            </a:r>
            <a:r>
              <a:rPr lang="en-US" sz="1300" kern="1200" dirty="0" smtClean="0"/>
              <a:t> à les </a:t>
            </a:r>
            <a:r>
              <a:rPr lang="en-US" sz="1300" kern="1200" dirty="0" err="1" smtClean="0"/>
              <a:t>gérer</a:t>
            </a:r>
            <a:r>
              <a:rPr lang="en-US" sz="1300" kern="1200" dirty="0" smtClean="0"/>
              <a:t> </a:t>
            </a:r>
            <a:endParaRPr lang="en-US" sz="1300" kern="1200" dirty="0"/>
          </a:p>
        </p:txBody>
      </p:sp>
      <p:sp>
        <p:nvSpPr>
          <p:cNvPr id="2" name="ZoneTexte 1"/>
          <p:cNvSpPr txBox="1"/>
          <p:nvPr/>
        </p:nvSpPr>
        <p:spPr>
          <a:xfrm>
            <a:off x="1670226" y="1912311"/>
            <a:ext cx="6056312" cy="512961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Comprendre les principes et lois de la gestion du stress 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641897" y="3522077"/>
            <a:ext cx="6948487" cy="25648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Prendre conscience de ses émotions et apprendre à les gérer 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47" y="1661373"/>
            <a:ext cx="820051" cy="820051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641897" y="861869"/>
            <a:ext cx="6056312" cy="512961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Définir le stress, comprendre ses sources, ses ingrédients et ses symptômes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8192" y="2737339"/>
            <a:ext cx="5942758" cy="25648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Appliquer des stratégies de gestion du stress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BDF5DBA2-0D6B-4D42-BB78-3DAC88029531}" type="slidenum">
              <a:rPr lang="fr-FR" sz="1200" smtClean="0">
                <a:latin typeface="Gill Sans" panose="020B0604020202020204"/>
              </a:rPr>
              <a:pPr algn="ctr"/>
              <a:t>3</a:t>
            </a:fld>
            <a:r>
              <a:rPr lang="fr-FR" sz="1200" smtClean="0">
                <a:latin typeface="Gill Sans" panose="020B0604020202020204"/>
              </a:rPr>
              <a:t> / 29</a:t>
            </a:r>
            <a:endParaRPr lang="fr-FR" sz="1200">
              <a:latin typeface="Gill Sans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9" grpId="0" animBg="1"/>
      <p:bldP spid="1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ACTIVITÉ BRISE-GLACE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96448" y="929800"/>
            <a:ext cx="7832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2A6C"/>
              </a:solidFill>
            </a:endParaRPr>
          </a:p>
        </p:txBody>
      </p:sp>
      <p:sp>
        <p:nvSpPr>
          <p:cNvPr id="7" name="Titre 15"/>
          <p:cNvSpPr txBox="1">
            <a:spLocks/>
          </p:cNvSpPr>
          <p:nvPr/>
        </p:nvSpPr>
        <p:spPr>
          <a:xfrm>
            <a:off x="304224" y="958850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CA" sz="1800" b="1" dirty="0" smtClean="0">
                <a:solidFill>
                  <a:srgbClr val="17375E"/>
                </a:solidFill>
                <a:latin typeface="Gill Sans" panose="020B0604020202020204" charset="0"/>
              </a:rPr>
              <a:t>Voici les énoncés</a:t>
            </a:r>
            <a:endParaRPr lang="fr-CA" sz="18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indent="-342900" algn="just" fontAlgn="auto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fr-CA" sz="1800" cap="none" dirty="0" smtClean="0">
                <a:solidFill>
                  <a:srgbClr val="17375E"/>
                </a:solidFill>
                <a:latin typeface="Gill Sans" panose="020B0604020202020204" charset="0"/>
              </a:rPr>
              <a:t>Vous avez un examen surprise un lundi matin à 8h</a:t>
            </a:r>
          </a:p>
          <a:p>
            <a:pPr marL="342900" indent="-342900" algn="just" fontAlgn="auto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fr-CA" sz="1800" cap="none" dirty="0" smtClean="0">
                <a:solidFill>
                  <a:srgbClr val="17375E"/>
                </a:solidFill>
                <a:latin typeface="Gill Sans" panose="020B0604020202020204" charset="0"/>
              </a:rPr>
              <a:t>Imaginez que vous êtes resté(e) pris dans un ascenseur</a:t>
            </a:r>
          </a:p>
          <a:p>
            <a:pPr marL="342900" indent="-342900" algn="just" fontAlgn="auto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fr-CA" sz="1800" cap="none" dirty="0" smtClean="0">
                <a:solidFill>
                  <a:srgbClr val="17375E"/>
                </a:solidFill>
                <a:latin typeface="Gill Sans" panose="020B0604020202020204" charset="0"/>
              </a:rPr>
              <a:t>Votre superviseur vous pose des questions sur un dossier avec un ton presque accusateur</a:t>
            </a:r>
          </a:p>
          <a:p>
            <a:pPr marL="342900" indent="-342900" algn="just" fontAlgn="auto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fr-CA" sz="1800" cap="none" dirty="0" smtClean="0">
                <a:solidFill>
                  <a:srgbClr val="17375E"/>
                </a:solidFill>
                <a:latin typeface="Gill Sans" panose="020B0604020202020204" charset="0"/>
              </a:rPr>
              <a:t>Vous avez une entrevue, un accident est arrivé sur la route et cela a causé un embouteillage</a:t>
            </a:r>
            <a:endParaRPr lang="fr-CA" sz="1800" cap="none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indent="-342900" algn="just" fontAlgn="auto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fr-CA" sz="1800" cap="none" dirty="0" smtClean="0">
                <a:solidFill>
                  <a:srgbClr val="17375E"/>
                </a:solidFill>
                <a:latin typeface="Gill Sans" panose="020B0604020202020204" charset="0"/>
              </a:rPr>
              <a:t>Il y a une longue file d’attente pour payer à la caisse. Votre tour arrive et voilà que la caissière vous annonce que son système est bloqué</a:t>
            </a:r>
            <a:endParaRPr lang="fr-FR" sz="18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 fontAlgn="auto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CA" sz="1800" b="1" cap="none" dirty="0" smtClean="0">
                <a:solidFill>
                  <a:srgbClr val="17375E"/>
                </a:solidFill>
                <a:latin typeface="Gill Sans" panose="020B0604020202020204" charset="0"/>
              </a:rPr>
              <a:t>CHOISISSEZ UN ÉNONCÉ ET COMPLÉTEZ LE TABLEAU.</a:t>
            </a:r>
          </a:p>
          <a:p>
            <a:pPr algn="just" fontAlgn="auto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/>
            </a:pPr>
            <a:endParaRPr lang="fr-FR" sz="18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34D8D5EE-3BC1-4E07-B54C-D177BF57C76F}" type="slidenum">
              <a:rPr lang="fr-FR" sz="1200" smtClean="0">
                <a:latin typeface="Gill Sans" panose="020B0604020202020204"/>
              </a:rPr>
              <a:pPr algn="ctr"/>
              <a:t>4</a:t>
            </a:fld>
            <a:r>
              <a:rPr lang="fr-FR" sz="1200" smtClean="0">
                <a:latin typeface="Gill Sans" panose="020B0604020202020204"/>
              </a:rPr>
              <a:t> / 29</a:t>
            </a:r>
            <a:endParaRPr lang="fr-FR" sz="1200">
              <a:latin typeface="Gill Sans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66513"/>
            <a:ext cx="8534400" cy="369332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LE STRESS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04224" y="958850"/>
            <a:ext cx="8534400" cy="2154436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Le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stress, anglicisme signifiant « tension », issu du latin </a:t>
            </a:r>
            <a:r>
              <a:rPr lang="fr-FR" sz="2000" dirty="0" err="1">
                <a:solidFill>
                  <a:srgbClr val="17375E"/>
                </a:solidFill>
                <a:latin typeface="Gill Sans" panose="020B0604020202020204" charset="0"/>
              </a:rPr>
              <a:t>stringere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 (« mise en tension »), 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 charset="0"/>
              </a:rPr>
              <a:t>n’est pas une émotion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mais une réponse « en cascade » du corps tout entier face à un danger (réel ou supposé).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Le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stress est un mécanisme de réponse pouvant amener différentes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émotions</a:t>
            </a:r>
            <a:endParaRPr lang="fr-FR" sz="2000" i="1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CA" sz="2000" dirty="0" smtClean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6400" y="5825829"/>
            <a:ext cx="3048000" cy="25648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1600" i="1" dirty="0">
                <a:solidFill>
                  <a:srgbClr val="17375E"/>
                </a:solidFill>
                <a:latin typeface="Gill Sans" panose="020B0604020202020204" charset="0"/>
              </a:rPr>
              <a:t>* Source : www.psychologies.com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3927052"/>
            <a:ext cx="2120900" cy="187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CE3B008E-394E-4F34-A1F5-09BA3E55EE13}" type="slidenum">
              <a:rPr lang="fr-FR" sz="1200" smtClean="0">
                <a:latin typeface="Gill Sans" panose="020B0604020202020204"/>
              </a:rPr>
              <a:pPr algn="ctr"/>
              <a:t>5</a:t>
            </a:fld>
            <a:r>
              <a:rPr lang="fr-FR" sz="1200" smtClean="0">
                <a:latin typeface="Gill Sans" panose="020B0604020202020204"/>
              </a:rPr>
              <a:t> / 29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6809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66513"/>
            <a:ext cx="8534400" cy="369332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LES SOURCES / CAUSES DU STRESS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04224" y="958849"/>
            <a:ext cx="8534400" cy="420628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b="1" dirty="0" smtClean="0">
                <a:solidFill>
                  <a:srgbClr val="17375E"/>
                </a:solidFill>
                <a:latin typeface="Gill Sans" panose="020B0604020202020204" charset="0"/>
              </a:rPr>
              <a:t>Les sources du stress sont différentes d’une personne à une autre :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Les études, le </a:t>
            </a: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travail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Une entrevue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La vie familiale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La maladie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L’argent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Le déménagement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etc.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222" y="1779103"/>
            <a:ext cx="5217402" cy="391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DFF966B0-C572-4B49-89BF-DFD4D525B66E}" type="slidenum">
              <a:rPr lang="fr-FR" sz="1200" smtClean="0">
                <a:latin typeface="Gill Sans" panose="020B0604020202020204"/>
              </a:rPr>
              <a:pPr algn="ctr"/>
              <a:t>6</a:t>
            </a:fld>
            <a:r>
              <a:rPr lang="fr-FR" sz="1200" smtClean="0">
                <a:latin typeface="Gill Sans" panose="020B0604020202020204"/>
              </a:rPr>
              <a:t> / 29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2248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800" b="1" smtClean="0">
                <a:solidFill>
                  <a:srgbClr val="C2113A"/>
                </a:solidFill>
              </a:rPr>
              <a:t> </a:t>
            </a:r>
            <a:endParaRPr lang="fr-FR" sz="1800" b="1" dirty="0">
              <a:solidFill>
                <a:srgbClr val="C2113A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4225" y="958850"/>
            <a:ext cx="8534400" cy="446276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b="1" dirty="0" smtClean="0">
                <a:solidFill>
                  <a:srgbClr val="17375E"/>
                </a:solidFill>
                <a:latin typeface="Gill Sans" panose="020B0604020202020204" charset="0"/>
              </a:rPr>
              <a:t>Le corps secrète deux hormones : l</a:t>
            </a:r>
            <a:r>
              <a:rPr lang="fr-FR" sz="2000" b="1" dirty="0" smtClean="0">
                <a:solidFill>
                  <a:srgbClr val="17375E"/>
                </a:solidFill>
                <a:latin typeface="Gill Sans" panose="020B0604020202020204" charset="0"/>
              </a:rPr>
              <a:t>a 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 charset="0"/>
              </a:rPr>
              <a:t>1</a:t>
            </a:r>
            <a:r>
              <a:rPr lang="fr-FR" sz="2000" b="1" baseline="30000" dirty="0">
                <a:solidFill>
                  <a:srgbClr val="17375E"/>
                </a:solidFill>
                <a:latin typeface="Gill Sans" panose="020B0604020202020204" charset="0"/>
              </a:rPr>
              <a:t>re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 charset="0"/>
              </a:rPr>
              <a:t> hormone </a:t>
            </a:r>
            <a:r>
              <a:rPr lang="fr-FR" sz="2000" b="1" dirty="0" smtClean="0">
                <a:solidFill>
                  <a:srgbClr val="17375E"/>
                </a:solidFill>
                <a:latin typeface="Gill Sans" panose="020B0604020202020204" charset="0"/>
              </a:rPr>
              <a:t>est 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 charset="0"/>
              </a:rPr>
              <a:t>l’adrénaline </a:t>
            </a:r>
            <a:r>
              <a:rPr lang="fr-FR" sz="2000" b="1" dirty="0" smtClean="0">
                <a:solidFill>
                  <a:srgbClr val="17375E"/>
                </a:solidFill>
                <a:latin typeface="Gill Sans" panose="020B0604020202020204" charset="0"/>
              </a:rPr>
              <a:t>et la 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 charset="0"/>
              </a:rPr>
              <a:t>2</a:t>
            </a:r>
            <a:r>
              <a:rPr lang="fr-FR" sz="2000" b="1" baseline="30000" dirty="0">
                <a:solidFill>
                  <a:srgbClr val="17375E"/>
                </a:solidFill>
                <a:latin typeface="Gill Sans" panose="020B0604020202020204" charset="0"/>
              </a:rPr>
              <a:t>e</a:t>
            </a:r>
            <a:r>
              <a:rPr lang="fr-FR" sz="2000" b="1" dirty="0">
                <a:solidFill>
                  <a:srgbClr val="17375E"/>
                </a:solidFill>
                <a:latin typeface="Gill Sans" panose="020B0604020202020204" charset="0"/>
              </a:rPr>
              <a:t> est le </a:t>
            </a:r>
            <a:r>
              <a:rPr lang="fr-FR" sz="2000" b="1" dirty="0" smtClean="0">
                <a:solidFill>
                  <a:srgbClr val="17375E"/>
                </a:solidFill>
                <a:latin typeface="Gill Sans" panose="020B0604020202020204" charset="0"/>
              </a:rPr>
              <a:t>cortisol</a:t>
            </a: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b="1" dirty="0" smtClean="0">
                <a:solidFill>
                  <a:srgbClr val="17375E"/>
                </a:solidFill>
                <a:latin typeface="Gill Sans" panose="020B0604020202020204" charset="0"/>
              </a:rPr>
              <a:t>Les réactions du corps :</a:t>
            </a:r>
            <a:endParaRPr lang="fr-FR" sz="2000" b="1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Nœud dans l’estomac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Les </a:t>
            </a: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mains </a:t>
            </a: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crispés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17375E"/>
                </a:solidFill>
                <a:latin typeface="Gill Sans" panose="020B0604020202020204" charset="0"/>
              </a:rPr>
              <a:t>La hausse du rythme </a:t>
            </a: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cardiaque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La chaleur</a:t>
            </a:r>
            <a:endParaRPr lang="fr-CA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b="1" dirty="0" smtClean="0">
                <a:solidFill>
                  <a:srgbClr val="17375E"/>
                </a:solidFill>
                <a:latin typeface="Gill Sans" panose="020B0604020202020204" charset="0"/>
              </a:rPr>
              <a:t>Et bien d’autres…</a:t>
            </a:r>
            <a:endParaRPr lang="fr-CA" sz="2000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CA" sz="2000" dirty="0" smtClean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7" name="Titre 15"/>
          <p:cNvSpPr txBox="1">
            <a:spLocks/>
          </p:cNvSpPr>
          <p:nvPr/>
        </p:nvSpPr>
        <p:spPr>
          <a:xfrm>
            <a:off x="196447" y="824561"/>
            <a:ext cx="8195991" cy="397290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fr-FR" sz="1800" dirty="0">
              <a:solidFill>
                <a:srgbClr val="002A6C"/>
              </a:solidFill>
            </a:endParaRPr>
          </a:p>
        </p:txBody>
      </p:sp>
      <p:sp>
        <p:nvSpPr>
          <p:cNvPr id="9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fr-CA" dirty="0"/>
              <a:t>LES SYMPTÔMES DU STRESS</a:t>
            </a:r>
          </a:p>
          <a:p>
            <a:r>
              <a:rPr lang="fr-CA" dirty="0"/>
              <a:t> </a:t>
            </a:r>
            <a:endParaRPr lang="fr-FR" dirty="0"/>
          </a:p>
        </p:txBody>
      </p:sp>
      <p:pic>
        <p:nvPicPr>
          <p:cNvPr id="1028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442" y="1719619"/>
            <a:ext cx="4273647" cy="427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8BC87374-8A91-486C-92AD-9A0C6F87D665}" type="slidenum">
              <a:rPr lang="fr-FR" sz="1200" smtClean="0">
                <a:latin typeface="Gill Sans" panose="020B0604020202020204"/>
              </a:rPr>
              <a:pPr algn="ctr"/>
              <a:t>7</a:t>
            </a:fld>
            <a:r>
              <a:rPr lang="fr-FR" sz="1200" smtClean="0">
                <a:latin typeface="Gill Sans" panose="020B0604020202020204"/>
              </a:rPr>
              <a:t> / 29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9386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5"/>
          <p:cNvSpPr txBox="1">
            <a:spLocks/>
          </p:cNvSpPr>
          <p:nvPr/>
        </p:nvSpPr>
        <p:spPr>
          <a:xfrm>
            <a:off x="304799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fr-CA" dirty="0"/>
              <a:t>LES INGRÉDIENTS DU STRESS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04225" y="958850"/>
            <a:ext cx="8534400" cy="2769989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b="1" dirty="0" smtClean="0">
                <a:solidFill>
                  <a:srgbClr val="17375E"/>
                </a:solidFill>
                <a:latin typeface="Gill Sans" panose="020B0604020202020204" charset="0"/>
              </a:rPr>
              <a:t>Pour qu’une situation soit stressante, elle doit comporter un ou plusieurs ingrédients suivants: Le C.I.N.É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b="1" dirty="0" smtClean="0">
                <a:solidFill>
                  <a:srgbClr val="17375E"/>
                </a:solidFill>
                <a:latin typeface="Gill Sans" panose="020B0604020202020204" charset="0"/>
              </a:rPr>
              <a:t>C</a:t>
            </a:r>
            <a:r>
              <a:rPr lang="fr-CA" dirty="0" smtClean="0">
                <a:solidFill>
                  <a:srgbClr val="17375E"/>
                </a:solidFill>
                <a:latin typeface="Gill Sans" panose="020B0604020202020204" charset="0"/>
              </a:rPr>
              <a:t>ontrôle : </a:t>
            </a:r>
            <a:r>
              <a:rPr lang="fr-CA" dirty="0" smtClean="0">
                <a:solidFill>
                  <a:srgbClr val="17375E"/>
                </a:solidFill>
                <a:latin typeface="Gill Sans" panose="020B0604020202020204" charset="0"/>
              </a:rPr>
              <a:t>faible ou absence de contrôle de la situation        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b="1" dirty="0" smtClean="0">
                <a:solidFill>
                  <a:srgbClr val="17375E"/>
                </a:solidFill>
                <a:latin typeface="Gill Sans" panose="020B0604020202020204" charset="0"/>
              </a:rPr>
              <a:t>I</a:t>
            </a:r>
            <a:r>
              <a:rPr lang="fr-CA" dirty="0" smtClean="0">
                <a:solidFill>
                  <a:srgbClr val="17375E"/>
                </a:solidFill>
                <a:latin typeface="Gill Sans" panose="020B0604020202020204" charset="0"/>
              </a:rPr>
              <a:t>mprévisibilité : </a:t>
            </a:r>
            <a:r>
              <a:rPr lang="fr-CA" dirty="0" smtClean="0">
                <a:solidFill>
                  <a:srgbClr val="17375E"/>
                </a:solidFill>
                <a:latin typeface="Gill Sans" panose="020B0604020202020204" charset="0"/>
              </a:rPr>
              <a:t>quelque chose inattendu survient   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b="1" dirty="0" smtClean="0">
                <a:solidFill>
                  <a:srgbClr val="17375E"/>
                </a:solidFill>
                <a:latin typeface="Gill Sans" panose="020B0604020202020204" charset="0"/>
              </a:rPr>
              <a:t>N</a:t>
            </a:r>
            <a:r>
              <a:rPr lang="fr-CA" dirty="0" smtClean="0">
                <a:solidFill>
                  <a:srgbClr val="17375E"/>
                </a:solidFill>
                <a:latin typeface="Gill Sans" panose="020B0604020202020204" charset="0"/>
              </a:rPr>
              <a:t>ouveauté : </a:t>
            </a:r>
            <a:r>
              <a:rPr lang="fr-CA" dirty="0" smtClean="0">
                <a:solidFill>
                  <a:srgbClr val="17375E"/>
                </a:solidFill>
                <a:latin typeface="Gill Sans" panose="020B0604020202020204" charset="0"/>
              </a:rPr>
              <a:t>quelques chose de nouveau se produit  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b="1" dirty="0" smtClean="0">
                <a:solidFill>
                  <a:srgbClr val="17375E"/>
                </a:solidFill>
                <a:latin typeface="Gill Sans" panose="020B0604020202020204" charset="0"/>
              </a:rPr>
              <a:t>É</a:t>
            </a:r>
            <a:r>
              <a:rPr lang="fr-CA" dirty="0" smtClean="0">
                <a:solidFill>
                  <a:srgbClr val="17375E"/>
                </a:solidFill>
                <a:latin typeface="Gill Sans" panose="020B0604020202020204" charset="0"/>
              </a:rPr>
              <a:t>go : </a:t>
            </a:r>
            <a:r>
              <a:rPr lang="fr-CA" dirty="0" smtClean="0">
                <a:solidFill>
                  <a:srgbClr val="17375E"/>
                </a:solidFill>
                <a:latin typeface="Gill Sans" panose="020B0604020202020204" charset="0"/>
              </a:rPr>
              <a:t>situation où on met en doute vos compétences  </a:t>
            </a:r>
          </a:p>
        </p:txBody>
      </p:sp>
      <p:sp>
        <p:nvSpPr>
          <p:cNvPr id="7" name="Titre 15"/>
          <p:cNvSpPr txBox="1">
            <a:spLocks/>
          </p:cNvSpPr>
          <p:nvPr/>
        </p:nvSpPr>
        <p:spPr>
          <a:xfrm>
            <a:off x="196447" y="824561"/>
            <a:ext cx="8195991" cy="49761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fr-CA" sz="1800" smtClean="0">
              <a:solidFill>
                <a:srgbClr val="002A6C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1800" dirty="0">
              <a:solidFill>
                <a:srgbClr val="002A6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5" b="6175"/>
          <a:stretch/>
        </p:blipFill>
        <p:spPr bwMode="auto">
          <a:xfrm>
            <a:off x="1738285" y="3713817"/>
            <a:ext cx="5667430" cy="234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86504318-2A31-4948-98FE-F04F47342CCF}" type="slidenum">
              <a:rPr lang="fr-FR" sz="1200" smtClean="0">
                <a:latin typeface="Gill Sans" panose="020B0604020202020204"/>
              </a:rPr>
              <a:pPr algn="ctr"/>
              <a:t>8</a:t>
            </a:fld>
            <a:r>
              <a:rPr lang="fr-FR" sz="1200" smtClean="0">
                <a:latin typeface="Gill Sans" panose="020B0604020202020204"/>
              </a:rPr>
              <a:t> / 29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2728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fr-CA" dirty="0"/>
              <a:t>SYSTÈME DE RÉPONSE</a:t>
            </a:r>
          </a:p>
          <a:p>
            <a:r>
              <a:rPr lang="fr-CA" dirty="0"/>
              <a:t>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04225" y="958849"/>
            <a:ext cx="8534400" cy="3334246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CA" sz="2000" b="1" dirty="0" smtClean="0">
                <a:solidFill>
                  <a:srgbClr val="17375E"/>
                </a:solidFill>
                <a:latin typeface="Gill Sans" panose="020B0604020202020204" charset="0"/>
              </a:rPr>
              <a:t>Notre système de réponse face à une situation stressante diffère d’une personne à une autre. Pourquoi ?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Éducation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Expériences de vie / âge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Personnalité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Environnement</a:t>
            </a: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rgbClr val="17375E"/>
                </a:solidFill>
                <a:latin typeface="Gill Sans" panose="020B0604020202020204" charset="0"/>
              </a:rPr>
              <a:t>Etc. </a:t>
            </a:r>
          </a:p>
        </p:txBody>
      </p:sp>
      <p:sp>
        <p:nvSpPr>
          <p:cNvPr id="7" name="Titre 15"/>
          <p:cNvSpPr txBox="1">
            <a:spLocks/>
          </p:cNvSpPr>
          <p:nvPr/>
        </p:nvSpPr>
        <p:spPr>
          <a:xfrm>
            <a:off x="196447" y="824561"/>
            <a:ext cx="8195991" cy="397290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fr-FR" sz="1800" dirty="0">
              <a:solidFill>
                <a:srgbClr val="002A6C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A17128FA-88CF-47DA-9865-BCA4445F4877}" type="slidenum">
              <a:rPr lang="fr-FR" sz="1200" smtClean="0">
                <a:latin typeface="Gill Sans" panose="020B0604020202020204"/>
              </a:rPr>
              <a:pPr algn="ctr"/>
              <a:t>9</a:t>
            </a:fld>
            <a:r>
              <a:rPr lang="fr-FR" sz="1200" smtClean="0">
                <a:latin typeface="Gill Sans" panose="020B0604020202020204"/>
              </a:rPr>
              <a:t> / 29</a:t>
            </a:r>
            <a:endParaRPr lang="fr-FR" sz="120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039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>
        <a:normAutofit fontScale="92500" lnSpcReduction="20000"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ontent empty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ack cove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ontent empty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20842</TotalTime>
  <Words>1382</Words>
  <Application>Microsoft Office PowerPoint</Application>
  <PresentationFormat>Affichage à l'écran (4:3)</PresentationFormat>
  <Paragraphs>244</Paragraphs>
  <Slides>29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29</vt:i4>
      </vt:variant>
    </vt:vector>
  </HeadingPairs>
  <TitlesOfParts>
    <vt:vector size="39" baseType="lpstr">
      <vt:lpstr>MS PGothic</vt:lpstr>
      <vt:lpstr>MS PGothic</vt:lpstr>
      <vt:lpstr>Arial</vt:lpstr>
      <vt:lpstr>Calibri</vt:lpstr>
      <vt:lpstr>Gill Sans</vt:lpstr>
      <vt:lpstr>Gill Sans MT</vt:lpstr>
      <vt:lpstr>Thème Office</vt:lpstr>
      <vt:lpstr>Content empty</vt:lpstr>
      <vt:lpstr>Back cover</vt:lpstr>
      <vt:lpstr>1_Content empty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 </vt:lpstr>
      <vt:lpstr>OUTIL PRATIQUE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OZ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Oussama Benbila</dc:creator>
  <cp:lastModifiedBy>SD</cp:lastModifiedBy>
  <cp:revision>667</cp:revision>
  <dcterms:created xsi:type="dcterms:W3CDTF">2015-12-09T11:43:05Z</dcterms:created>
  <dcterms:modified xsi:type="dcterms:W3CDTF">2019-06-19T09:28:12Z</dcterms:modified>
</cp:coreProperties>
</file>